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0" r:id="rId1"/>
  </p:sldMasterIdLst>
  <p:notesMasterIdLst>
    <p:notesMasterId r:id="rId35"/>
  </p:notesMasterIdLst>
  <p:sldIdLst>
    <p:sldId id="256" r:id="rId2"/>
    <p:sldId id="258" r:id="rId3"/>
    <p:sldId id="259" r:id="rId4"/>
    <p:sldId id="257" r:id="rId5"/>
    <p:sldId id="260" r:id="rId6"/>
    <p:sldId id="261" r:id="rId7"/>
    <p:sldId id="262" r:id="rId8"/>
    <p:sldId id="264" r:id="rId9"/>
    <p:sldId id="263" r:id="rId10"/>
    <p:sldId id="265" r:id="rId11"/>
    <p:sldId id="266" r:id="rId12"/>
    <p:sldId id="267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2" r:id="rId24"/>
    <p:sldId id="283" r:id="rId25"/>
    <p:sldId id="284" r:id="rId26"/>
    <p:sldId id="285" r:id="rId27"/>
    <p:sldId id="286" r:id="rId28"/>
    <p:sldId id="287" r:id="rId29"/>
    <p:sldId id="280" r:id="rId30"/>
    <p:sldId id="281" r:id="rId31"/>
    <p:sldId id="289" r:id="rId32"/>
    <p:sldId id="288" r:id="rId33"/>
    <p:sldId id="269" r:id="rId3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00AF770-F756-EC43-BD16-C23BB3C78568}">
          <p14:sldIdLst>
            <p14:sldId id="256"/>
            <p14:sldId id="258"/>
            <p14:sldId id="259"/>
            <p14:sldId id="257"/>
            <p14:sldId id="260"/>
            <p14:sldId id="261"/>
            <p14:sldId id="262"/>
            <p14:sldId id="264"/>
            <p14:sldId id="263"/>
            <p14:sldId id="265"/>
            <p14:sldId id="266"/>
            <p14:sldId id="267"/>
          </p14:sldIdLst>
        </p14:section>
        <p14:section name="Your own repo" id="{CB8A0217-79F2-AA40-A5A5-E358C35F391A}">
          <p14:sldIdLst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2"/>
            <p14:sldId id="283"/>
            <p14:sldId id="284"/>
            <p14:sldId id="285"/>
            <p14:sldId id="286"/>
          </p14:sldIdLst>
        </p14:section>
        <p14:section name="SSH keys" id="{913B637A-4B7E-E14B-92D9-9B58270550FB}">
          <p14:sldIdLst>
            <p14:sldId id="287"/>
            <p14:sldId id="280"/>
            <p14:sldId id="281"/>
            <p14:sldId id="289"/>
            <p14:sldId id="288"/>
            <p14:sldId id="26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8A100"/>
    <a:srgbClr val="F1B4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812"/>
    <p:restoredTop sz="94694"/>
  </p:normalViewPr>
  <p:slideViewPr>
    <p:cSldViewPr snapToGrid="0">
      <p:cViewPr varScale="1">
        <p:scale>
          <a:sx n="121" d="100"/>
          <a:sy n="121" d="100"/>
        </p:scale>
        <p:origin x="173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5T19:49:30.122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1180 8 24575,'5'-7'0,"0"15"0,22 41 0,3 12 0,4 13 0,-3-10 0,2 5 0,0 0 0,-1-3 0,1 0 0,-1 1 0,1 1 0,-1 1 0,0-1 0,0-4 0,-1 0 0,-2-7 0,-4-5 0,-1-2 0,8 16 0,-7-9 0,-22-33 0,3 32 0,1-2 0,1 8 0,3 17 0,2 6 0,3 12 0,0 1 0,0-8 0,0-6 0,-4-19 0,0-7 0,2 20 0,-8-40 0,-9-20 0,-4-7 0,-6 12 0,-13 27 0,-9 30 0,13-28 0,-1 1 0,0 0 0,-1-1 0,-17 32 0,4-27 0,11-23 0,2-13 0,3-4 0,0-1 0,-8 1 0,-9 1 0,-20 8 0,-25 9 0,31-14 0,-3-1 0,-7 4 0,-2-2 0,-4-1 0,0-1 0,1-1 0,1-1 0,2-2 0,2 0 0,7-3 0,3 0 0,-25 6 0,22-7 0,25-5 0,14-5 0,4 0 0,-3-2 0,-15 0 0,-21 0 0,-19 0 0,-4 0 0,10 0 0,20 0 0,22 0 0,15 0 0,11 0 0,5 0 0,13 3 0,27 20 0,-8 4 0,3 5 0,10 12 0,3 4 0,5 7 0,-1 1 0,-6-4 0,-4-3 0,-11-13 0,-5-4 0,15 12 0,-28-23 0,-10-10 0,-4-5 0,-2-2 0,1 0 0,1 5 0,6 13 0,11 17 0,8 10 0,2 0 0,-6-12 0,-12-18 0,-10-14 0,-10-10 0,-3-4 0,-4-3 0,-3-6 0,1-3 0,-4-10 0,1 2 0,0 1 0,-1 4 0,0 7 0,1 5 0,1 4 0,1 0 0,-2-5 0,-7-10 0,-4-6 0,-8-5 0,0 1 0,0 5 0,-2-1 0,-3-3 0,-4 0 0,1 1 0,5 8 0,8 6 0,-1-2 0,-6-5 0,-11-9 0,-11-11 0,1 0 0,4 2 0,12 10 0,17 13 0,9 6 0,8 4 0,5 2 0,1 0 0,1 1 0,0-1 0,1 1 0,2 2 0,4 1 0,2 3 0,2 2 0,3 3 0,1 6 0,3 4 0,-1 0 0,0-2 0,-1-5 0,-3-4 0,-2-2 0,-3-2 0,0 0 0,-2-1 0,1-2 0,-1-3 0,4-8 0,4-10 0,9-9 0,14-11 0,4 0 0,-2 5 0,-10 7 0,-14 15 0,-6 3 0,5-8 0,18-18 0,19-20 0,15-14 0,-1 5 0,-17 15 0,-13 18 0,-15 16 0,-6 4 0,1-3 0,7-8 0,9-8 0,4 2 0,-3 5 0,-10 7 0,-10 8 0,-7 4 0,-3 2 0,-1 2 0,2 1 0,3 0 0,1 0 0,1-1 0,-3 0 0,0 0 0,-2 2 0,-4 3 0,-7 5 0,-4 3 0,-7 5 0,-7 7 0,-2 7 0,-8 10 0,4 4 0,-1 1 0,1-4 0,3-4 0,3-5 0,6-6 0,2-4 0,1-1 0,2-3 0,0 0 0,0 0 0,-3 3 0,-2 2 0,-4 2 0,1 1 0,2-2 0,1 0 0,5-3 0,2-3 0,2-2 0,4-4 0,-2-2 0,-2 0 0,-5 2 0,-6 5 0,-1 1 0,-1 1 0,6-3 0,4-1 0,1 1 0,0-2 0,1 1 0,-2 0 0,1 1 0,2 0 0,0 0 0,1 0 0,-1 1 0,1 1 0,-1-2 0,1 0 0,2-3 0,-1-4 0,0 0 0,-2-1 0,-2 0 0,2-1 0,1-2 0,3 0 0,3 2 0,1-1 0,1 2 0,-2 0 0,0 1 0,-2-1 0,0 1 0,0-3 0,0 0 0,4-2 0,-2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5T19:51:52.914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1180 8 24575,'5'-7'0,"0"15"0,22 41 0,3 12 0,4 13 0,-3-10 0,2 5 0,0 0 0,-1-3 0,1 0 0,-1 1 0,1 1 0,-1 1 0,0-1 0,0-4 0,-1 0 0,-2-7 0,-4-5 0,-1-2 0,8 16 0,-7-9 0,-22-33 0,3 32 0,1-2 0,1 8 0,3 17 0,2 6 0,3 12 0,0 1 0,0-8 0,0-6 0,-4-19 0,0-7 0,2 20 0,-8-40 0,-9-20 0,-4-7 0,-6 12 0,-13 27 0,-9 30 0,13-28 0,-1 1 0,0 0 0,-1-1 0,-17 32 0,4-27 0,11-23 0,2-13 0,3-4 0,0-1 0,-8 1 0,-9 1 0,-20 8 0,-25 9 0,31-14 0,-3-1 0,-7 4 0,-2-2 0,-4-1 0,0-1 0,1-1 0,1-1 0,2-2 0,2 0 0,7-3 0,3 0 0,-25 6 0,22-7 0,25-5 0,14-5 0,4 0 0,-3-2 0,-15 0 0,-21 0 0,-19 0 0,-4 0 0,10 0 0,20 0 0,22 0 0,15 0 0,11 0 0,5 0 0,13 3 0,27 20 0,-8 4 0,3 5 0,10 12 0,3 4 0,5 7 0,-1 1 0,-6-4 0,-4-3 0,-11-13 0,-5-4 0,15 12 0,-28-23 0,-10-10 0,-4-5 0,-2-2 0,1 0 0,1 5 0,6 13 0,11 17 0,8 10 0,2 0 0,-6-12 0,-12-18 0,-10-14 0,-10-10 0,-3-4 0,-4-3 0,-3-6 0,1-3 0,-4-10 0,1 2 0,0 1 0,-1 4 0,0 7 0,1 5 0,1 4 0,1 0 0,-2-5 0,-7-10 0,-4-6 0,-8-5 0,0 1 0,0 5 0,-2-1 0,-3-3 0,-4 0 0,1 1 0,5 8 0,8 6 0,-1-2 0,-6-5 0,-11-9 0,-11-11 0,1 0 0,4 2 0,12 10 0,17 13 0,9 6 0,8 4 0,5 2 0,1 0 0,1 1 0,0-1 0,1 1 0,2 2 0,4 1 0,2 3 0,2 2 0,3 3 0,1 6 0,3 4 0,-1 0 0,0-2 0,-1-5 0,-3-4 0,-2-2 0,-3-2 0,0 0 0,-2-1 0,1-2 0,-1-3 0,4-8 0,4-10 0,9-9 0,14-11 0,4 0 0,-2 5 0,-10 7 0,-14 15 0,-6 3 0,5-8 0,18-18 0,19-20 0,15-14 0,-1 5 0,-17 15 0,-13 18 0,-15 16 0,-6 4 0,1-3 0,7-8 0,9-8 0,4 2 0,-3 5 0,-10 7 0,-10 8 0,-7 4 0,-3 2 0,-1 2 0,2 1 0,3 0 0,1 0 0,1-1 0,-3 0 0,0 0 0,-2 2 0,-4 3 0,-7 5 0,-4 3 0,-7 5 0,-7 7 0,-2 7 0,-8 10 0,4 4 0,-1 1 0,1-4 0,3-4 0,3-5 0,6-6 0,2-4 0,1-1 0,2-3 0,0 0 0,0 0 0,-3 3 0,-2 2 0,-4 2 0,1 1 0,2-2 0,1 0 0,5-3 0,2-3 0,2-2 0,4-4 0,-2-2 0,-2 0 0,-5 2 0,-6 5 0,-1 1 0,-1 1 0,6-3 0,4-1 0,1 1 0,0-2 0,1 1 0,-2 0 0,1 1 0,2 0 0,0 0 0,1 0 0,-1 1 0,1 1 0,-1-2 0,1 0 0,2-3 0,-1-4 0,0 0 0,-2-1 0,-2 0 0,2-1 0,1-2 0,3 0 0,3 2 0,1-1 0,1 2 0,-2 0 0,0 1 0,-2-1 0,0 1 0,0-3 0,0 0 0,4-2 0,-2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F1C433-A5A2-A149-A4D6-DA26846E13E7}" type="datetimeFigureOut">
              <a:rPr lang="en-US" smtClean="0"/>
              <a:t>4/29/24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57D314-A94F-1541-8F1B-C6341B7742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0322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F5DD847C-2415-5441-8251-0E57C44524FE}" type="datetime1">
              <a:rPr lang="en-US" smtClean="0"/>
              <a:t>4/29/24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E7B54751-BA75-EE4A-8AA4-DB5A7B37A136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24132111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15D12-4722-3C4B-BB63-60A1E91B67B1}" type="datetime1">
              <a:rPr lang="en-US" smtClean="0"/>
              <a:t>4/29/24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54751-BA75-EE4A-8AA4-DB5A7B37A1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6049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C2356-4374-744D-8307-58C16EB06925}" type="datetime1">
              <a:rPr lang="en-US" smtClean="0"/>
              <a:t>4/29/24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54751-BA75-EE4A-8AA4-DB5A7B37A1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1603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FDCAB-A7A2-6641-B95C-A64290940D9E}" type="datetime1">
              <a:rPr lang="en-US" smtClean="0"/>
              <a:t>4/29/24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54751-BA75-EE4A-8AA4-DB5A7B37A1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7984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FD0FEF4-64C7-FF48-960A-EFE2BA867DC4}" type="datetime1">
              <a:rPr lang="en-US" smtClean="0"/>
              <a:t>4/29/24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7B54751-BA75-EE4A-8AA4-DB5A7B37A136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21945325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3A0DC-7DB1-DA40-AE66-CD068E8CDEAE}" type="datetime1">
              <a:rPr lang="en-US" smtClean="0"/>
              <a:t>4/29/24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54751-BA75-EE4A-8AA4-DB5A7B37A1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20701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E65AF-FBF9-D04A-A58F-61BFDE8699DA}" type="datetime1">
              <a:rPr lang="en-US" smtClean="0"/>
              <a:t>4/29/24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54751-BA75-EE4A-8AA4-DB5A7B37A1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926697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068B8-D382-CB45-96D0-E9BE6B6BE3D8}" type="datetime1">
              <a:rPr lang="en-US" smtClean="0"/>
              <a:t>4/29/24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54751-BA75-EE4A-8AA4-DB5A7B37A1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4061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5A771-6256-8C4D-B888-1118DA1338F1}" type="datetime1">
              <a:rPr lang="en-US" smtClean="0"/>
              <a:t>4/29/24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54751-BA75-EE4A-8AA4-DB5A7B37A1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50825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453EE53-399D-F946-9E0F-61FB2FD6A653}" type="datetime1">
              <a:rPr lang="en-US" smtClean="0"/>
              <a:t>4/29/24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7B54751-BA75-EE4A-8AA4-DB5A7B37A136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3781007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07602B9-E496-D540-983F-CC50A8022148}" type="datetime1">
              <a:rPr lang="en-US" smtClean="0"/>
              <a:t>4/29/24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7B54751-BA75-EE4A-8AA4-DB5A7B37A136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0220468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673E65AF-FBF9-D04A-A58F-61BFDE8699DA}" type="datetime1">
              <a:rPr lang="en-US" smtClean="0"/>
              <a:t>4/29/24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E7B54751-BA75-EE4A-8AA4-DB5A7B37A136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8665847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hf hdr="0" ft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5" Type="http://schemas.openxmlformats.org/officeDocument/2006/relationships/image" Target="../media/image19.png"/><Relationship Id="rId4" Type="http://schemas.openxmlformats.org/officeDocument/2006/relationships/customXml" Target="../ink/ink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powershell/scripting/windows-powershell/starting-windows-powershell?view=powershell-7.4" TargetMode="External"/><Relationship Id="rId2" Type="http://schemas.openxmlformats.org/officeDocument/2006/relationships/hyperlink" Target="mailto:git@github.com:meekrob/my-resources.git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forwindows.org/" TargetMode="Externa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svg"/><Relationship Id="rId3" Type="http://schemas.openxmlformats.org/officeDocument/2006/relationships/image" Target="../media/image34.svg"/><Relationship Id="rId7" Type="http://schemas.openxmlformats.org/officeDocument/2006/relationships/image" Target="../media/image38.svg"/><Relationship Id="rId12" Type="http://schemas.openxmlformats.org/officeDocument/2006/relationships/image" Target="../media/image43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image" Target="../media/image42.svg"/><Relationship Id="rId5" Type="http://schemas.openxmlformats.org/officeDocument/2006/relationships/image" Target="../media/image36.sv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ithub.com/en/authentication/connecting-to-github-with-ssh/generating-a-new-ssh-key-and-adding-it-to-the-ssh-agent" TargetMode="External"/><Relationship Id="rId2" Type="http://schemas.openxmlformats.org/officeDocument/2006/relationships/hyperlink" Target="https://docs.github.com/en/authentication/connecting-to-github-with-ssh/checking-for-existing-ssh-keys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ocs.github.com/en/authentication/connecting-to-github-with-ssh/testing-your-ssh-connection" TargetMode="External"/><Relationship Id="rId4" Type="http://schemas.openxmlformats.org/officeDocument/2006/relationships/hyperlink" Target="https://docs.github.com/en/authentication/connecting-to-github-with-ssh/adding-a-new-ssh-key-to-your-github-account" TargetMode="Externa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sv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4E8E4-0EAB-7C34-D4CC-DE730CF7308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Getting started with git and </a:t>
            </a:r>
            <a:r>
              <a:rPr lang="en-US" dirty="0" err="1"/>
              <a:t>github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76E309-EDE1-5DE4-8B68-20CE822082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April 29</a:t>
            </a:r>
            <a:r>
              <a:rPr lang="en-US" baseline="30000" dirty="0"/>
              <a:t>th</a:t>
            </a:r>
            <a:r>
              <a:rPr lang="en-US" dirty="0"/>
              <a:t>, 2024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D26EEE-972E-796D-FE0E-6E34CB93B2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54751-BA75-EE4A-8AA4-DB5A7B37A13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4087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B247A-A7DC-49A1-D49B-4FE0408426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9143" y="425381"/>
            <a:ext cx="9601200" cy="1485900"/>
          </a:xfrm>
        </p:spPr>
        <p:txBody>
          <a:bodyPr/>
          <a:lstStyle/>
          <a:p>
            <a:r>
              <a:rPr lang="en-US" dirty="0"/>
              <a:t>Using Git with RStudio (2)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EB2E658-143D-7FED-0D9F-352C06097F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54751-BA75-EE4A-8AA4-DB5A7B37A136}" type="slidenum">
              <a:rPr lang="en-US" smtClean="0"/>
              <a:t>10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16965A-3581-8836-8E33-3F736C46267C}"/>
              </a:ext>
            </a:extLst>
          </p:cNvPr>
          <p:cNvSpPr txBox="1"/>
          <p:nvPr/>
        </p:nvSpPr>
        <p:spPr>
          <a:xfrm>
            <a:off x="805047" y="1810431"/>
            <a:ext cx="598038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We will use RStudio’s “git” tab to track the changes we make to the repository</a:t>
            </a:r>
          </a:p>
          <a:p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Make another change and save it.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I changed “References” on line 5 to “References to read”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Now two lines are diff’d.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7240D0-9843-3819-902C-D265793181A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785434" y="1911281"/>
            <a:ext cx="7717833" cy="3221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7141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B247A-A7DC-49A1-D49B-4FE0408426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Git/RStudio (3)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EB2E658-143D-7FED-0D9F-352C06097F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54751-BA75-EE4A-8AA4-DB5A7B37A136}" type="slidenum">
              <a:rPr lang="en-US" smtClean="0"/>
              <a:t>11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16965A-3581-8836-8E33-3F736C46267C}"/>
              </a:ext>
            </a:extLst>
          </p:cNvPr>
          <p:cNvSpPr txBox="1"/>
          <p:nvPr/>
        </p:nvSpPr>
        <p:spPr>
          <a:xfrm>
            <a:off x="1089036" y="1911281"/>
            <a:ext cx="598038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We will use RStudio’s “git” tab to track the changes we make to the repository</a:t>
            </a:r>
          </a:p>
          <a:p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I deleted the R-intro reference, line 7.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Now the line numbers are different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Repo – still contains line 7.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Working tree– line 7 is now the reference to Brooke’s </a:t>
            </a:r>
            <a:r>
              <a:rPr lang="en-US" dirty="0" err="1"/>
              <a:t>youtube</a:t>
            </a:r>
            <a:r>
              <a:rPr lang="en-US" dirty="0"/>
              <a:t> channel.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7240D0-9843-3819-902C-D265793181A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786858" y="1911281"/>
            <a:ext cx="7714984" cy="3221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2985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019E1A-BD61-5820-2CF7-9ECFE15EB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Git/RStudio (4) </a:t>
            </a:r>
            <a:br>
              <a:rPr lang="en-US" dirty="0"/>
            </a:br>
            <a:r>
              <a:rPr lang="en-US" dirty="0"/>
              <a:t>Reverting your changes, safely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AF54F6-F1C0-3C17-5249-F5A425FA06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You can revert to the repository’s version of a file</a:t>
            </a:r>
          </a:p>
          <a:p>
            <a:r>
              <a:rPr lang="en-US" dirty="0"/>
              <a:t>But it overwrites your changes</a:t>
            </a:r>
          </a:p>
          <a:p>
            <a:r>
              <a:rPr lang="en-US" dirty="0"/>
              <a:t>So, use with caution- make a copy first</a:t>
            </a:r>
          </a:p>
          <a:p>
            <a:r>
              <a:rPr lang="en-US" dirty="0"/>
              <a:t>Exercise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Make a copy of </a:t>
            </a:r>
            <a:r>
              <a:rPr lang="en-US" i="1" dirty="0"/>
              <a:t>02_240129_R_Basics.Rmd</a:t>
            </a:r>
            <a:r>
              <a:rPr lang="en-US" dirty="0"/>
              <a:t> by checking the box next to the filename and go to the “gear” icon to copy it.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Then, in the Git tab, click box by the modified file, click the gear icon and choose “Revert”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Confirm in the dialog box.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E45A12-F361-DF6B-6DEA-A2CCF2DC7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54751-BA75-EE4A-8AA4-DB5A7B37A13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801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0F7AC-E675-342A-DD6B-0E2CCC1876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Creating/working on your own repository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E5C6A2-FDEA-C398-443D-ADF2D896AA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9601200" cy="2126894"/>
          </a:xfrm>
        </p:spPr>
        <p:txBody>
          <a:bodyPr/>
          <a:lstStyle/>
          <a:p>
            <a:r>
              <a:rPr lang="en-US" dirty="0"/>
              <a:t>Create a remote repository</a:t>
            </a:r>
          </a:p>
          <a:p>
            <a:pPr lvl="1"/>
            <a:r>
              <a:rPr lang="en-US" i="0" dirty="0"/>
              <a:t>Go to your </a:t>
            </a:r>
            <a:r>
              <a:rPr lang="en-US" i="0" dirty="0" err="1"/>
              <a:t>github.com</a:t>
            </a:r>
            <a:r>
              <a:rPr lang="en-US" i="0" dirty="0"/>
              <a:t>/</a:t>
            </a:r>
            <a:r>
              <a:rPr lang="en-US" i="0" dirty="0" err="1"/>
              <a:t>accountname</a:t>
            </a:r>
            <a:endParaRPr lang="en-US" i="0" dirty="0"/>
          </a:p>
          <a:p>
            <a:pPr lvl="1"/>
            <a:r>
              <a:rPr lang="en-US" i="0" dirty="0"/>
              <a:t>Click on the Repositories tab and find the New button</a:t>
            </a:r>
          </a:p>
          <a:p>
            <a:pPr lvl="1"/>
            <a:r>
              <a:rPr lang="en-US" i="0" dirty="0"/>
              <a:t>Type </a:t>
            </a:r>
            <a:r>
              <a:rPr lang="en-US" b="1" i="0" dirty="0"/>
              <a:t>‘my-resources’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F34B16-3D7D-2774-4B07-19B5B7BFA7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54751-BA75-EE4A-8AA4-DB5A7B37A136}" type="slidenum">
              <a:rPr lang="en-US" smtClean="0"/>
              <a:t>13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D44A88-C6C3-FDB4-4BAB-0D52C5B307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754" t="36872" r="1754" b="33091"/>
          <a:stretch/>
        </p:blipFill>
        <p:spPr>
          <a:xfrm>
            <a:off x="8307919" y="2982686"/>
            <a:ext cx="1241064" cy="4463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81527EB-8260-4A91-A104-3E6848335C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0232" y="4045306"/>
            <a:ext cx="3383936" cy="2126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5745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3286E-66F2-AF37-51D1-7A72EDD93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new repo (continued)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434694-4D3A-EDE4-66D2-0979145E62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54751-BA75-EE4A-8AA4-DB5A7B37A136}" type="slidenum">
              <a:rPr lang="en-US" smtClean="0"/>
              <a:t>14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E77185-4EF0-FAC4-5157-F2A9FBBD356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806215" y="1603306"/>
            <a:ext cx="6731969" cy="5254694"/>
          </a:xfrm>
          <a:prstGeom prst="rect">
            <a:avLst/>
          </a:prstGeom>
        </p:spPr>
      </p:pic>
      <p:sp>
        <p:nvSpPr>
          <p:cNvPr id="6" name="Right Arrow 5">
            <a:extLst>
              <a:ext uri="{FF2B5EF4-FFF2-40B4-BE49-F238E27FC236}">
                <a16:creationId xmlns:a16="http://schemas.microsoft.com/office/drawing/2014/main" id="{1DA5FBC5-8824-8AEB-197A-8038D4822F12}"/>
              </a:ext>
            </a:extLst>
          </p:cNvPr>
          <p:cNvSpPr/>
          <p:nvPr/>
        </p:nvSpPr>
        <p:spPr>
          <a:xfrm>
            <a:off x="2362200" y="5007429"/>
            <a:ext cx="1055914" cy="51162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193ADAA4-064A-7CCD-2216-1965CA522123}"/>
              </a:ext>
            </a:extLst>
          </p:cNvPr>
          <p:cNvSpPr/>
          <p:nvPr/>
        </p:nvSpPr>
        <p:spPr>
          <a:xfrm>
            <a:off x="2056251" y="2732314"/>
            <a:ext cx="1055914" cy="51162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07F95B28-2803-8D2B-992B-8ECDC4645D2C}"/>
              </a:ext>
            </a:extLst>
          </p:cNvPr>
          <p:cNvSpPr/>
          <p:nvPr/>
        </p:nvSpPr>
        <p:spPr>
          <a:xfrm>
            <a:off x="6672942" y="5606142"/>
            <a:ext cx="1055914" cy="51162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8707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F79D7242-1E1A-0B50-31BF-E15CFB325D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78777" y="469213"/>
            <a:ext cx="8408965" cy="5919574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69E760-F903-CEC3-36DD-CCAD6F937B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54751-BA75-EE4A-8AA4-DB5A7B37A13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3728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6AE758-B2DE-0A91-98DC-152059FF73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95B0A9-CF2F-A3D1-FF94-23A78F099F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54751-BA75-EE4A-8AA4-DB5A7B37A136}" type="slidenum">
              <a:rPr lang="en-US" smtClean="0"/>
              <a:t>16</a:t>
            </a:fld>
            <a:endParaRPr lang="en-US"/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87E635A1-107F-A6DB-0D92-7E2A2E7B6B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685" y="685800"/>
            <a:ext cx="6085798" cy="5767586"/>
          </a:xfrm>
          <a:prstGeom prst="rect">
            <a:avLst/>
          </a:prstGeom>
        </p:spPr>
      </p:pic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7EFD4B8D-E2E0-A9F8-20BD-7C817F60C4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5421"/>
          <a:stretch/>
        </p:blipFill>
        <p:spPr>
          <a:xfrm>
            <a:off x="6766732" y="673993"/>
            <a:ext cx="6307657" cy="5981700"/>
          </a:xfrm>
        </p:spPr>
      </p:pic>
    </p:spTree>
    <p:extLst>
      <p:ext uri="{BB962C8B-B14F-4D97-AF65-F5344CB8AC3E}">
        <p14:creationId xmlns:p14="http://schemas.microsoft.com/office/powerpoint/2010/main" val="20559304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white rectangular object with a black line&#10;&#10;Description automatically generated with medium confidence">
            <a:extLst>
              <a:ext uri="{FF2B5EF4-FFF2-40B4-BE49-F238E27FC236}">
                <a16:creationId xmlns:a16="http://schemas.microsoft.com/office/drawing/2014/main" id="{F17E091A-D900-7CE1-3DE4-98E109B9B0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26238"/>
          <a:stretch/>
        </p:blipFill>
        <p:spPr>
          <a:xfrm>
            <a:off x="2917372" y="197576"/>
            <a:ext cx="7576457" cy="1816282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B73C96-5BBE-6F71-AF74-0DB6248EDE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54751-BA75-EE4A-8AA4-DB5A7B37A136}" type="slidenum">
              <a:rPr lang="en-US" smtClean="0"/>
              <a:t>17</a:t>
            </a:fld>
            <a:endParaRPr lang="en-US"/>
          </a:p>
        </p:txBody>
      </p:sp>
      <p:pic>
        <p:nvPicPr>
          <p:cNvPr id="8" name="Picture 7" descr="A screenshot of a chat&#10;&#10;Description automatically generated">
            <a:extLst>
              <a:ext uri="{FF2B5EF4-FFF2-40B4-BE49-F238E27FC236}">
                <a16:creationId xmlns:a16="http://schemas.microsoft.com/office/drawing/2014/main" id="{11866026-2FD8-98CB-4EF7-F716CA2A12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7372" y="2502082"/>
            <a:ext cx="7772400" cy="1690308"/>
          </a:xfrm>
          <a:prstGeom prst="rect">
            <a:avLst/>
          </a:prstGeom>
        </p:spPr>
      </p:pic>
      <p:sp>
        <p:nvSpPr>
          <p:cNvPr id="9" name="Right Arrow 8">
            <a:extLst>
              <a:ext uri="{FF2B5EF4-FFF2-40B4-BE49-F238E27FC236}">
                <a16:creationId xmlns:a16="http://schemas.microsoft.com/office/drawing/2014/main" id="{4890D16C-9372-4E3C-D25A-51F8E1E2D3A6}"/>
              </a:ext>
            </a:extLst>
          </p:cNvPr>
          <p:cNvSpPr/>
          <p:nvPr/>
        </p:nvSpPr>
        <p:spPr>
          <a:xfrm>
            <a:off x="1894116" y="626747"/>
            <a:ext cx="1055914" cy="51162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08A70755-AE84-8EDE-C01E-CB0B4DFF2CE2}"/>
              </a:ext>
            </a:extLst>
          </p:cNvPr>
          <p:cNvSpPr/>
          <p:nvPr/>
        </p:nvSpPr>
        <p:spPr>
          <a:xfrm rot="13096590">
            <a:off x="9933213" y="1040404"/>
            <a:ext cx="1055914" cy="51162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1A92D68-A595-419A-A63C-E4A888507C7D}"/>
              </a:ext>
            </a:extLst>
          </p:cNvPr>
          <p:cNvSpPr txBox="1"/>
          <p:nvPr/>
        </p:nvSpPr>
        <p:spPr>
          <a:xfrm>
            <a:off x="10270882" y="1992720"/>
            <a:ext cx="1807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2) Click to edit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B28B4A0-2FCA-7979-54AC-ECB16A7F929F}"/>
              </a:ext>
            </a:extLst>
          </p:cNvPr>
          <p:cNvSpPr txBox="1"/>
          <p:nvPr/>
        </p:nvSpPr>
        <p:spPr>
          <a:xfrm>
            <a:off x="968829" y="257415"/>
            <a:ext cx="1872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1) Click preview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ED9CFB6E-BBE6-9400-143C-520E7D3402DD}"/>
                  </a:ext>
                </a:extLst>
              </p14:cNvPr>
              <p14:cNvContentPartPr/>
              <p14:nvPr/>
            </p14:nvContentPartPr>
            <p14:xfrm>
              <a:off x="10926909" y="2467131"/>
              <a:ext cx="693360" cy="141660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ED9CFB6E-BBE6-9400-143C-520E7D3402D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918269" y="2458491"/>
                <a:ext cx="711000" cy="143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1DE05D6D-D837-6332-F35F-1157E112A870}"/>
                  </a:ext>
                </a:extLst>
              </p14:cNvPr>
              <p14:cNvContentPartPr/>
              <p14:nvPr/>
            </p14:nvContentPartPr>
            <p14:xfrm rot="7703059">
              <a:off x="2958565" y="3903031"/>
              <a:ext cx="693360" cy="141660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1DE05D6D-D837-6332-F35F-1157E112A87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 rot="7703059">
                <a:off x="2949925" y="3894391"/>
                <a:ext cx="711000" cy="1434240"/>
              </a:xfrm>
              <a:prstGeom prst="rect">
                <a:avLst/>
              </a:prstGeom>
            </p:spPr>
          </p:pic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2CAC576E-1F28-33D6-F21B-05006FEBDC04}"/>
              </a:ext>
            </a:extLst>
          </p:cNvPr>
          <p:cNvSpPr txBox="1"/>
          <p:nvPr/>
        </p:nvSpPr>
        <p:spPr>
          <a:xfrm>
            <a:off x="3957167" y="4953556"/>
            <a:ext cx="33362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3) Type in here (see next slide)</a:t>
            </a:r>
          </a:p>
        </p:txBody>
      </p:sp>
    </p:spTree>
    <p:extLst>
      <p:ext uri="{BB962C8B-B14F-4D97-AF65-F5344CB8AC3E}">
        <p14:creationId xmlns:p14="http://schemas.microsoft.com/office/powerpoint/2010/main" val="4289938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B73C96-5BBE-6F71-AF74-0DB6248EDE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54751-BA75-EE4A-8AA4-DB5A7B37A136}" type="slidenum">
              <a:rPr lang="en-US" smtClean="0"/>
              <a:t>18</a:t>
            </a:fld>
            <a:endParaRPr lang="en-US"/>
          </a:p>
        </p:txBody>
      </p:sp>
      <p:pic>
        <p:nvPicPr>
          <p:cNvPr id="15" name="Picture 14" descr="A screenshot of a computer&#10;&#10;Description automatically generated">
            <a:extLst>
              <a:ext uri="{FF2B5EF4-FFF2-40B4-BE49-F238E27FC236}">
                <a16:creationId xmlns:a16="http://schemas.microsoft.com/office/drawing/2014/main" id="{5C665316-C613-1BB7-DF96-A971F0891A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564"/>
          <a:stretch/>
        </p:blipFill>
        <p:spPr>
          <a:xfrm>
            <a:off x="3533627" y="404614"/>
            <a:ext cx="5731173" cy="2464244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DDC6A3B9-DDBE-3F96-B056-F211F38F06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134"/>
          <a:stretch/>
        </p:blipFill>
        <p:spPr>
          <a:xfrm>
            <a:off x="3533627" y="3428017"/>
            <a:ext cx="5736771" cy="3025369"/>
          </a:xfrm>
          <a:prstGeom prst="rect">
            <a:avLst/>
          </a:prstGeom>
        </p:spPr>
      </p:pic>
      <p:sp>
        <p:nvSpPr>
          <p:cNvPr id="14" name="Right Arrow 13">
            <a:extLst>
              <a:ext uri="{FF2B5EF4-FFF2-40B4-BE49-F238E27FC236}">
                <a16:creationId xmlns:a16="http://schemas.microsoft.com/office/drawing/2014/main" id="{1441EA17-FEC4-F547-D079-6A05D4C22DFB}"/>
              </a:ext>
            </a:extLst>
          </p:cNvPr>
          <p:cNvSpPr/>
          <p:nvPr/>
        </p:nvSpPr>
        <p:spPr>
          <a:xfrm rot="20701068">
            <a:off x="2607345" y="991112"/>
            <a:ext cx="1007910" cy="51162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4E83CEA8-6B08-8166-BF51-DE56EAB44C72}"/>
              </a:ext>
            </a:extLst>
          </p:cNvPr>
          <p:cNvSpPr/>
          <p:nvPr/>
        </p:nvSpPr>
        <p:spPr>
          <a:xfrm rot="20701068">
            <a:off x="3005670" y="3555807"/>
            <a:ext cx="1055914" cy="51162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8993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0BDD4626-128C-D826-FF0E-C02A87CD12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2714" y="2974831"/>
            <a:ext cx="7772400" cy="26754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8AA3D3-5CFD-A160-8E89-802CD5288F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 descr="A screenshot of a phone&#10;&#10;Description automatically generated">
            <a:extLst>
              <a:ext uri="{FF2B5EF4-FFF2-40B4-BE49-F238E27FC236}">
                <a16:creationId xmlns:a16="http://schemas.microsoft.com/office/drawing/2014/main" id="{52C43D70-5D2E-8B73-176C-46C18D7525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71600" y="1796680"/>
            <a:ext cx="3029857" cy="167724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8EC164-A385-E6C0-58F2-014B0FE47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54751-BA75-EE4A-8AA4-DB5A7B37A136}" type="slidenum">
              <a:rPr lang="en-US" smtClean="0"/>
              <a:t>19</a:t>
            </a:fld>
            <a:endParaRPr lang="en-US"/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F91119F5-BA2E-BD9C-800D-7E60D354F7E8}"/>
              </a:ext>
            </a:extLst>
          </p:cNvPr>
          <p:cNvSpPr/>
          <p:nvPr/>
        </p:nvSpPr>
        <p:spPr>
          <a:xfrm rot="20701068">
            <a:off x="417497" y="2523453"/>
            <a:ext cx="1055914" cy="51162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1F2312D4-B6C8-619F-D57F-5E86305A1033}"/>
              </a:ext>
            </a:extLst>
          </p:cNvPr>
          <p:cNvSpPr/>
          <p:nvPr/>
        </p:nvSpPr>
        <p:spPr>
          <a:xfrm rot="10800000">
            <a:off x="9590314" y="3982306"/>
            <a:ext cx="1055914" cy="51162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3E0336-6983-85A4-6359-4B818ABB679D}"/>
              </a:ext>
            </a:extLst>
          </p:cNvPr>
          <p:cNvSpPr txBox="1"/>
          <p:nvPr/>
        </p:nvSpPr>
        <p:spPr>
          <a:xfrm>
            <a:off x="10012241" y="4639685"/>
            <a:ext cx="19211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Notice “commits” and different info</a:t>
            </a:r>
          </a:p>
          <a:p>
            <a:r>
              <a:rPr lang="en-US" dirty="0"/>
              <a:t>For the two files</a:t>
            </a:r>
          </a:p>
        </p:txBody>
      </p:sp>
    </p:spTree>
    <p:extLst>
      <p:ext uri="{BB962C8B-B14F-4D97-AF65-F5344CB8AC3E}">
        <p14:creationId xmlns:p14="http://schemas.microsoft.com/office/powerpoint/2010/main" val="5046111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6DC367-BE34-B518-49A4-7689A2B883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3069771" cy="1485900"/>
          </a:xfrm>
        </p:spPr>
        <p:txBody>
          <a:bodyPr/>
          <a:lstStyle/>
          <a:p>
            <a:r>
              <a:rPr lang="en-US" dirty="0"/>
              <a:t>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39E17A-E7DE-F6A1-C33D-19BDF4702E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475514" cy="466725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Learn basics of version control with git</a:t>
            </a:r>
          </a:p>
          <a:p>
            <a:pPr lvl="1"/>
            <a:r>
              <a:rPr lang="en-US" dirty="0"/>
              <a:t>Cycle of work</a:t>
            </a:r>
          </a:p>
          <a:p>
            <a:pPr lvl="1"/>
            <a:r>
              <a:rPr lang="en-US" dirty="0"/>
              <a:t>Terminology</a:t>
            </a:r>
          </a:p>
          <a:p>
            <a:pPr lvl="1"/>
            <a:r>
              <a:rPr lang="en-US" dirty="0"/>
              <a:t>Commands</a:t>
            </a:r>
          </a:p>
          <a:p>
            <a:r>
              <a:rPr lang="en-US" dirty="0"/>
              <a:t>Learn basics of </a:t>
            </a:r>
            <a:r>
              <a:rPr lang="en-US" dirty="0" err="1"/>
              <a:t>github</a:t>
            </a:r>
            <a:endParaRPr lang="en-US" dirty="0"/>
          </a:p>
          <a:p>
            <a:pPr lvl="1"/>
            <a:r>
              <a:rPr lang="en-US" dirty="0"/>
              <a:t>Remote repositories</a:t>
            </a:r>
          </a:p>
          <a:p>
            <a:pPr lvl="1"/>
            <a:r>
              <a:rPr lang="en-US" dirty="0"/>
              <a:t>Setting up keys</a:t>
            </a:r>
          </a:p>
          <a:p>
            <a:pPr lvl="1"/>
            <a:r>
              <a:rPr lang="en-US" dirty="0"/>
              <a:t>Sharing code </a:t>
            </a:r>
          </a:p>
          <a:p>
            <a:r>
              <a:rPr lang="en-US" dirty="0"/>
              <a:t>Level up</a:t>
            </a:r>
          </a:p>
          <a:p>
            <a:pPr lvl="1"/>
            <a:r>
              <a:rPr lang="en-US" dirty="0"/>
              <a:t>Collaborating with forks and pull requests</a:t>
            </a:r>
          </a:p>
          <a:p>
            <a:pPr lvl="1"/>
            <a:r>
              <a:rPr lang="en-US" dirty="0" err="1"/>
              <a:t>Github</a:t>
            </a:r>
            <a:r>
              <a:rPr lang="en-US" dirty="0"/>
              <a:t> pages – portfolio for your code</a:t>
            </a:r>
          </a:p>
          <a:p>
            <a:pPr lvl="1"/>
            <a:r>
              <a:rPr lang="en-US" dirty="0"/>
              <a:t>Conflicts and merging</a:t>
            </a:r>
          </a:p>
          <a:p>
            <a:pPr lvl="1"/>
            <a:r>
              <a:rPr lang="en-US" dirty="0"/>
              <a:t>Starting over (if all else fails)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79B758-2D68-6D94-0E42-E8CAB1D92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54751-BA75-EE4A-8AA4-DB5A7B37A13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1598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F29F07-BD7F-9DB7-04E4-00E7A2FCE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7828" y="97220"/>
            <a:ext cx="9601200" cy="1485900"/>
          </a:xfrm>
        </p:spPr>
        <p:txBody>
          <a:bodyPr/>
          <a:lstStyle/>
          <a:p>
            <a:r>
              <a:rPr lang="en-US" dirty="0"/>
              <a:t>Examine your repo’s history</a:t>
            </a:r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955EB93C-6499-83FF-76F2-9F2A120B50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12990" y="1697420"/>
            <a:ext cx="6910876" cy="35814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1D5AB8-590C-0039-5E31-0E1C3ACD2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54751-BA75-EE4A-8AA4-DB5A7B37A136}" type="slidenum">
              <a:rPr lang="en-US" smtClean="0"/>
              <a:t>20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114C7C-5B8E-E371-2B08-D2589DEE912D}"/>
              </a:ext>
            </a:extLst>
          </p:cNvPr>
          <p:cNvSpPr txBox="1"/>
          <p:nvPr/>
        </p:nvSpPr>
        <p:spPr>
          <a:xfrm>
            <a:off x="2991667" y="5278820"/>
            <a:ext cx="1792176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The commit message. Click to get </a:t>
            </a:r>
            <a:r>
              <a:rPr lang="en-US" sz="1400" b="1" dirty="0"/>
              <a:t>commit details: </a:t>
            </a:r>
            <a:r>
              <a:rPr lang="en-US" sz="1400" dirty="0"/>
              <a:t>the diff of each file change</a:t>
            </a:r>
          </a:p>
          <a:p>
            <a:r>
              <a:rPr lang="en-US" sz="1400" dirty="0"/>
              <a:t>for the commit.</a:t>
            </a:r>
          </a:p>
          <a:p>
            <a:endParaRPr lang="en-US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D1A8BE-6545-D00A-74D0-742257A322C4}"/>
              </a:ext>
            </a:extLst>
          </p:cNvPr>
          <p:cNvSpPr txBox="1"/>
          <p:nvPr/>
        </p:nvSpPr>
        <p:spPr>
          <a:xfrm>
            <a:off x="5687731" y="5341586"/>
            <a:ext cx="265386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First 6 digits of unique ID</a:t>
            </a:r>
            <a:r>
              <a:rPr lang="en-US" sz="1400" dirty="0"/>
              <a:t> for the commit. Click to get the </a:t>
            </a:r>
            <a:r>
              <a:rPr lang="en-US" sz="1400" b="1" dirty="0"/>
              <a:t>commit details.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AC5848C-3CEB-13DD-DB57-09AFD185505E}"/>
              </a:ext>
            </a:extLst>
          </p:cNvPr>
          <p:cNvSpPr txBox="1"/>
          <p:nvPr/>
        </p:nvSpPr>
        <p:spPr>
          <a:xfrm>
            <a:off x="8375721" y="5993553"/>
            <a:ext cx="142649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Copy full SHA</a:t>
            </a:r>
          </a:p>
          <a:p>
            <a:pPr algn="ctr"/>
            <a:r>
              <a:rPr lang="en-US" sz="1400" dirty="0"/>
              <a:t>(for command line use)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EF298B8-4B6B-E464-38B8-F4CB654C9AA0}"/>
              </a:ext>
            </a:extLst>
          </p:cNvPr>
          <p:cNvSpPr txBox="1"/>
          <p:nvPr/>
        </p:nvSpPr>
        <p:spPr>
          <a:xfrm>
            <a:off x="10092012" y="5278820"/>
            <a:ext cx="142649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Browse repository at this point</a:t>
            </a:r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86382922-2E82-98CE-04B9-2AFA076933BA}"/>
              </a:ext>
            </a:extLst>
          </p:cNvPr>
          <p:cNvSpPr/>
          <p:nvPr/>
        </p:nvSpPr>
        <p:spPr>
          <a:xfrm rot="19949351">
            <a:off x="7414122" y="5017647"/>
            <a:ext cx="1055914" cy="18498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E44F839E-798F-B1C2-A825-6FB29470BE4A}"/>
              </a:ext>
            </a:extLst>
          </p:cNvPr>
          <p:cNvSpPr/>
          <p:nvPr/>
        </p:nvSpPr>
        <p:spPr>
          <a:xfrm rot="13195421">
            <a:off x="9364030" y="5145907"/>
            <a:ext cx="1055914" cy="18498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72980FDA-0EAF-A337-20FD-BEFE7C402F20}"/>
              </a:ext>
            </a:extLst>
          </p:cNvPr>
          <p:cNvSpPr/>
          <p:nvPr/>
        </p:nvSpPr>
        <p:spPr>
          <a:xfrm rot="16200000">
            <a:off x="8523749" y="5373106"/>
            <a:ext cx="1055914" cy="18498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212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4D3E6B-2E9B-665C-CE6C-F321CB251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– clicking on the commit page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07BB8C-CDC5-DAA8-9C70-5566B7C5A0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Click the ID (</a:t>
            </a:r>
            <a:r>
              <a:rPr lang="en-US" i="1" dirty="0"/>
              <a:t>view commit details</a:t>
            </a:r>
            <a:r>
              <a:rPr lang="en-US" dirty="0"/>
              <a:t>) for the first commit (all the way at the bottom).  </a:t>
            </a:r>
            <a:r>
              <a:rPr lang="en-US" b="1" dirty="0"/>
              <a:t>This was the initial commit.</a:t>
            </a:r>
            <a:r>
              <a:rPr lang="en-US" dirty="0"/>
              <a:t> What is displayed?</a:t>
            </a:r>
          </a:p>
          <a:p>
            <a:r>
              <a:rPr lang="en-US" dirty="0"/>
              <a:t>Click the commit message (also </a:t>
            </a:r>
            <a:r>
              <a:rPr lang="en-US" i="1" dirty="0"/>
              <a:t>view commit details</a:t>
            </a:r>
            <a:r>
              <a:rPr lang="en-US" dirty="0"/>
              <a:t>) for the second commit. </a:t>
            </a:r>
            <a:r>
              <a:rPr lang="en-US" b="1" dirty="0"/>
              <a:t>We changed the README.</a:t>
            </a:r>
            <a:r>
              <a:rPr lang="en-US" dirty="0"/>
              <a:t>  What is displayed?</a:t>
            </a:r>
          </a:p>
          <a:p>
            <a:r>
              <a:rPr lang="en-US" i="1" dirty="0"/>
              <a:t>ANSWER</a:t>
            </a:r>
            <a:r>
              <a:rPr lang="en-US" dirty="0"/>
              <a:t> Initial commit: All diffs show the addition of the files.</a:t>
            </a:r>
          </a:p>
          <a:p>
            <a:r>
              <a:rPr lang="en-US" i="1" dirty="0"/>
              <a:t>ANSWER</a:t>
            </a:r>
            <a:r>
              <a:rPr lang="en-US" dirty="0"/>
              <a:t> Second commit shows the added lines of the README file.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144B27-85CE-6E25-A23A-D6C0F43F6F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54751-BA75-EE4A-8AA4-DB5A7B37A13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474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D8456-B5A2-6B3E-3711-C1EB5C4DCF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96159"/>
          </a:xfrm>
        </p:spPr>
        <p:txBody>
          <a:bodyPr/>
          <a:lstStyle/>
          <a:p>
            <a:r>
              <a:rPr lang="en-US" dirty="0"/>
              <a:t>Next steps: pull, edit, push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F01574-E830-F9EE-553A-BC7B74E407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1"/>
            <a:ext cx="9601200" cy="1382109"/>
          </a:xfrm>
        </p:spPr>
        <p:txBody>
          <a:bodyPr>
            <a:noAutofit/>
          </a:bodyPr>
          <a:lstStyle/>
          <a:p>
            <a:r>
              <a:rPr lang="en-US" sz="2400" dirty="0"/>
              <a:t>Clone your example repo using RStudio</a:t>
            </a:r>
          </a:p>
          <a:p>
            <a:r>
              <a:rPr lang="en-US" sz="2400" dirty="0"/>
              <a:t>Make changes, stage, commit, push.</a:t>
            </a:r>
          </a:p>
          <a:p>
            <a:r>
              <a:rPr lang="en-US" sz="2400" dirty="0"/>
              <a:t>More involved- Set up SSH keys to authenticate without typing your password each time</a:t>
            </a:r>
          </a:p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688D11-8933-9B55-8640-19AFFCA6B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54751-BA75-EE4A-8AA4-DB5A7B37A13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6155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C7D54-90C6-4B38-3FCE-BCB0CF3121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404613"/>
            <a:ext cx="2910468" cy="1485900"/>
          </a:xfrm>
        </p:spPr>
        <p:txBody>
          <a:bodyPr/>
          <a:lstStyle/>
          <a:p>
            <a:r>
              <a:rPr lang="en-US" dirty="0"/>
              <a:t>In RStudio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C90945-7744-F38C-3521-2569F4DB68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516566"/>
            <a:ext cx="3300761" cy="1485900"/>
          </a:xfrm>
        </p:spPr>
        <p:txBody>
          <a:bodyPr/>
          <a:lstStyle/>
          <a:p>
            <a:r>
              <a:rPr lang="en-US" dirty="0"/>
              <a:t>New Project</a:t>
            </a:r>
          </a:p>
          <a:p>
            <a:r>
              <a:rPr lang="en-US" dirty="0"/>
              <a:t>Version Control</a:t>
            </a:r>
          </a:p>
          <a:p>
            <a:r>
              <a:rPr lang="en-US" dirty="0"/>
              <a:t>Git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C4CBD0-C200-3842-E6B1-1E84480E20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54751-BA75-EE4A-8AA4-DB5A7B37A136}" type="slidenum">
              <a:rPr lang="en-US" smtClean="0"/>
              <a:t>23</a:t>
            </a:fld>
            <a:endParaRPr lang="en-US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2F66952C-B3BD-8EBB-31CC-E85EBC741B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025911"/>
            <a:ext cx="5403814" cy="5515376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B5C7475F-7298-93CC-1CF5-565F7D9DB8B2}"/>
              </a:ext>
            </a:extLst>
          </p:cNvPr>
          <p:cNvSpPr txBox="1">
            <a:spLocks/>
          </p:cNvSpPr>
          <p:nvPr/>
        </p:nvSpPr>
        <p:spPr>
          <a:xfrm>
            <a:off x="5274921" y="461381"/>
            <a:ext cx="7036419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On </a:t>
            </a:r>
            <a:r>
              <a:rPr lang="en-US" sz="2800" dirty="0" err="1"/>
              <a:t>github.com</a:t>
            </a:r>
            <a:r>
              <a:rPr lang="en-US" sz="2800" dirty="0"/>
              <a:t>/</a:t>
            </a:r>
            <a:r>
              <a:rPr lang="en-US" sz="2800" dirty="0" err="1"/>
              <a:t>yourusername</a:t>
            </a:r>
            <a:r>
              <a:rPr lang="en-US" sz="2800" dirty="0"/>
              <a:t>/my-resources</a:t>
            </a:r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B3A9041B-7104-038F-F55D-4AF7BA6C6C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647" y="3112287"/>
            <a:ext cx="4765814" cy="3429000"/>
          </a:xfrm>
          <a:prstGeom prst="rect">
            <a:avLst/>
          </a:prstGeom>
        </p:spPr>
      </p:pic>
      <p:sp>
        <p:nvSpPr>
          <p:cNvPr id="10" name="Right Arrow 9">
            <a:extLst>
              <a:ext uri="{FF2B5EF4-FFF2-40B4-BE49-F238E27FC236}">
                <a16:creationId xmlns:a16="http://schemas.microsoft.com/office/drawing/2014/main" id="{E0492808-19C2-2A74-3FFD-7B66CD510F58}"/>
              </a:ext>
            </a:extLst>
          </p:cNvPr>
          <p:cNvSpPr/>
          <p:nvPr/>
        </p:nvSpPr>
        <p:spPr>
          <a:xfrm rot="11493440">
            <a:off x="4739110" y="4509569"/>
            <a:ext cx="3153203" cy="19739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80B5A4C-A3EF-F54B-90B5-96232485A934}"/>
              </a:ext>
            </a:extLst>
          </p:cNvPr>
          <p:cNvSpPr txBox="1">
            <a:spLocks/>
          </p:cNvSpPr>
          <p:nvPr/>
        </p:nvSpPr>
        <p:spPr>
          <a:xfrm rot="529910">
            <a:off x="4700804" y="3999949"/>
            <a:ext cx="1563228" cy="4912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Copied </a:t>
            </a:r>
            <a:r>
              <a:rPr lang="en-US" dirty="0" err="1"/>
              <a:t>url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32F75100-D41E-C5CB-1099-BAC7A0C4DAAF}"/>
              </a:ext>
            </a:extLst>
          </p:cNvPr>
          <p:cNvSpPr/>
          <p:nvPr/>
        </p:nvSpPr>
        <p:spPr>
          <a:xfrm rot="5400000">
            <a:off x="3981534" y="5620215"/>
            <a:ext cx="601067" cy="33702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46C6DAA3-6AE1-F2C7-E3F5-3FA138A91A26}"/>
              </a:ext>
            </a:extLst>
          </p:cNvPr>
          <p:cNvSpPr txBox="1">
            <a:spLocks/>
          </p:cNvSpPr>
          <p:nvPr/>
        </p:nvSpPr>
        <p:spPr>
          <a:xfrm>
            <a:off x="2748774" y="4447920"/>
            <a:ext cx="1563228" cy="491225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I left this blank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77026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8D577E-184F-45D1-A7B1-F254B9350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2CE590B3-C4E8-4129-4242-1EC982F3D9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52238" y="125546"/>
            <a:ext cx="9432435" cy="6530147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9A3A56-B81F-F68F-FD0F-5533245BA9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54751-BA75-EE4A-8AA4-DB5A7B37A136}" type="slidenum">
              <a:rPr lang="en-US" smtClean="0"/>
              <a:t>24</a:t>
            </a:fld>
            <a:endParaRPr lang="en-US"/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AE89435A-C017-2A8F-8C38-BD2995849DDD}"/>
              </a:ext>
            </a:extLst>
          </p:cNvPr>
          <p:cNvSpPr/>
          <p:nvPr/>
        </p:nvSpPr>
        <p:spPr>
          <a:xfrm rot="5400000">
            <a:off x="8770275" y="269209"/>
            <a:ext cx="809978" cy="32731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585C5E88-3E9C-C3CA-81CA-B3A48DC40F8E}"/>
              </a:ext>
            </a:extLst>
          </p:cNvPr>
          <p:cNvSpPr/>
          <p:nvPr/>
        </p:nvSpPr>
        <p:spPr>
          <a:xfrm rot="16200000">
            <a:off x="7038119" y="5305842"/>
            <a:ext cx="809978" cy="32731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8306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A909C-5DD0-A16E-B4E5-4EED21301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09375E76-44DF-4D5C-E8BE-7B7409F79A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89970" y="291703"/>
            <a:ext cx="5871286" cy="6161683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243452-C79B-6748-4A79-5DF87F4414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54751-BA75-EE4A-8AA4-DB5A7B37A136}" type="slidenum">
              <a:rPr lang="en-US" smtClean="0"/>
              <a:t>25</a:t>
            </a:fld>
            <a:endParaRPr lang="en-US"/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78D75D7C-CCF7-6053-E222-174E55813423}"/>
              </a:ext>
            </a:extLst>
          </p:cNvPr>
          <p:cNvSpPr/>
          <p:nvPr/>
        </p:nvSpPr>
        <p:spPr>
          <a:xfrm rot="20923457">
            <a:off x="2773501" y="1265092"/>
            <a:ext cx="809978" cy="32731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12B277AC-B183-F785-CE1C-31EF88975D6A}"/>
              </a:ext>
            </a:extLst>
          </p:cNvPr>
          <p:cNvSpPr/>
          <p:nvPr/>
        </p:nvSpPr>
        <p:spPr>
          <a:xfrm rot="12229531">
            <a:off x="8962010" y="2623088"/>
            <a:ext cx="809978" cy="32731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BC16EBE-D0F5-B460-B711-2D06E1CBA149}"/>
              </a:ext>
            </a:extLst>
          </p:cNvPr>
          <p:cNvSpPr txBox="1"/>
          <p:nvPr/>
        </p:nvSpPr>
        <p:spPr>
          <a:xfrm>
            <a:off x="6172200" y="1428750"/>
            <a:ext cx="24121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 commit message can’t be blank</a:t>
            </a:r>
          </a:p>
        </p:txBody>
      </p:sp>
    </p:spTree>
    <p:extLst>
      <p:ext uri="{BB962C8B-B14F-4D97-AF65-F5344CB8AC3E}">
        <p14:creationId xmlns:p14="http://schemas.microsoft.com/office/powerpoint/2010/main" val="27979678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50DA7-084B-5F38-CB94-0F20549D9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7AEA6D14-4F2D-686D-BA6D-F780DCF0D9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92605" y="579114"/>
            <a:ext cx="5765180" cy="1512489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28BB18-8AD5-6397-8A07-605B3DC0F0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54751-BA75-EE4A-8AA4-DB5A7B37A136}" type="slidenum">
              <a:rPr lang="en-US" smtClean="0"/>
              <a:t>26</a:t>
            </a:fld>
            <a:endParaRPr lang="en-US"/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6B7A7AD2-EC84-B336-D277-28CD985012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059" y="2360598"/>
            <a:ext cx="7772400" cy="4092788"/>
          </a:xfrm>
          <a:prstGeom prst="rect">
            <a:avLst/>
          </a:prstGeom>
        </p:spPr>
      </p:pic>
      <p:sp>
        <p:nvSpPr>
          <p:cNvPr id="9" name="Right Arrow 8">
            <a:extLst>
              <a:ext uri="{FF2B5EF4-FFF2-40B4-BE49-F238E27FC236}">
                <a16:creationId xmlns:a16="http://schemas.microsoft.com/office/drawing/2014/main" id="{74E333E0-3068-BB9E-A7D7-3E380A541C99}"/>
              </a:ext>
            </a:extLst>
          </p:cNvPr>
          <p:cNvSpPr/>
          <p:nvPr/>
        </p:nvSpPr>
        <p:spPr>
          <a:xfrm rot="20923457">
            <a:off x="1395784" y="3025655"/>
            <a:ext cx="809978" cy="32731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F3E65843-977A-DE82-2ABC-792A507FB182}"/>
              </a:ext>
            </a:extLst>
          </p:cNvPr>
          <p:cNvSpPr/>
          <p:nvPr/>
        </p:nvSpPr>
        <p:spPr>
          <a:xfrm rot="12229531">
            <a:off x="10227453" y="2785968"/>
            <a:ext cx="809978" cy="32731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2991C2-BB1A-CD8E-475F-5B573DE26A7E}"/>
              </a:ext>
            </a:extLst>
          </p:cNvPr>
          <p:cNvSpPr txBox="1"/>
          <p:nvPr/>
        </p:nvSpPr>
        <p:spPr>
          <a:xfrm rot="1352469">
            <a:off x="10306977" y="2506292"/>
            <a:ext cx="11608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Click here</a:t>
            </a:r>
          </a:p>
        </p:txBody>
      </p:sp>
    </p:spTree>
    <p:extLst>
      <p:ext uri="{BB962C8B-B14F-4D97-AF65-F5344CB8AC3E}">
        <p14:creationId xmlns:p14="http://schemas.microsoft.com/office/powerpoint/2010/main" val="24027122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DF7F4-A335-5D50-5208-66C326375C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4532" y="284357"/>
            <a:ext cx="1665889" cy="830766"/>
          </a:xfrm>
        </p:spPr>
        <p:txBody>
          <a:bodyPr/>
          <a:lstStyle/>
          <a:p>
            <a:r>
              <a:rPr lang="en-US" dirty="0"/>
              <a:t>Error</a:t>
            </a:r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F8CF84B3-CF4D-D11A-6F93-4651FBEA2B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38148"/>
          <a:stretch/>
        </p:blipFill>
        <p:spPr>
          <a:xfrm>
            <a:off x="947855" y="1662228"/>
            <a:ext cx="3891030" cy="253063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160154-05B5-6A98-D0CC-32E238B80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54751-BA75-EE4A-8AA4-DB5A7B37A136}" type="slidenum">
              <a:rPr lang="en-US" smtClean="0"/>
              <a:t>27</a:t>
            </a:fld>
            <a:endParaRPr lang="en-US"/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E8934D8E-D87C-2D70-884E-7651F6BC21AB}"/>
              </a:ext>
            </a:extLst>
          </p:cNvPr>
          <p:cNvSpPr/>
          <p:nvPr/>
        </p:nvSpPr>
        <p:spPr>
          <a:xfrm>
            <a:off x="4432253" y="2674231"/>
            <a:ext cx="1484220" cy="21029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ADBE85CA-902D-18B6-6605-B91222B739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3456" y="999121"/>
            <a:ext cx="5168543" cy="5595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406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0CAF2-3E98-0ED0-A472-5E4723720E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190" y="204440"/>
            <a:ext cx="9601200" cy="1485900"/>
          </a:xfrm>
        </p:spPr>
        <p:txBody>
          <a:bodyPr/>
          <a:lstStyle/>
          <a:p>
            <a:r>
              <a:rPr lang="en-US" dirty="0"/>
              <a:t>Using SSH keys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DC81F8-B901-65B5-AC37-08AA61B94F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7190" y="1313986"/>
            <a:ext cx="9601200" cy="3581400"/>
          </a:xfrm>
        </p:spPr>
        <p:txBody>
          <a:bodyPr/>
          <a:lstStyle/>
          <a:p>
            <a:r>
              <a:rPr lang="en-US" dirty="0"/>
              <a:t>What are they?</a:t>
            </a:r>
          </a:p>
          <a:p>
            <a:r>
              <a:rPr lang="en-US" dirty="0"/>
              <a:t>Generation</a:t>
            </a:r>
          </a:p>
          <a:p>
            <a:r>
              <a:rPr lang="en-US" dirty="0"/>
              <a:t>Add them on </a:t>
            </a:r>
            <a:r>
              <a:rPr lang="en-US" dirty="0" err="1"/>
              <a:t>github</a:t>
            </a:r>
            <a:r>
              <a:rPr lang="en-US" dirty="0"/>
              <a:t>. (Should work with all repos on your computer)</a:t>
            </a:r>
          </a:p>
          <a:p>
            <a:r>
              <a:rPr lang="en-US" dirty="0"/>
              <a:t>In RStudio</a:t>
            </a:r>
          </a:p>
          <a:p>
            <a:pPr lvl="1"/>
            <a:r>
              <a:rPr lang="en-US" dirty="0"/>
              <a:t>Change the </a:t>
            </a:r>
            <a:r>
              <a:rPr lang="en-US" i="1" dirty="0"/>
              <a:t>remote</a:t>
            </a:r>
            <a:r>
              <a:rPr lang="en-US" dirty="0"/>
              <a:t> to the </a:t>
            </a:r>
            <a:r>
              <a:rPr lang="en-US" dirty="0" err="1"/>
              <a:t>ssh</a:t>
            </a:r>
            <a:r>
              <a:rPr lang="en-US" dirty="0"/>
              <a:t> </a:t>
            </a:r>
            <a:r>
              <a:rPr lang="en-US" dirty="0" err="1"/>
              <a:t>url</a:t>
            </a:r>
            <a:r>
              <a:rPr lang="en-US" dirty="0"/>
              <a:t> (</a:t>
            </a:r>
            <a:r>
              <a:rPr lang="en-US" dirty="0">
                <a:hlinkClick r:id="rId2"/>
              </a:rPr>
              <a:t>git@github.com:meekrob/my-resources.git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See if you can push</a:t>
            </a:r>
          </a:p>
          <a:p>
            <a:r>
              <a:rPr lang="en-US" dirty="0"/>
              <a:t>Deal with other possible problems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1B4CC5-ABE8-E911-956B-52037B0090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54751-BA75-EE4A-8AA4-DB5A7B37A136}" type="slidenum">
              <a:rPr lang="en-US" smtClean="0"/>
              <a:t>28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80EF29-A820-CA22-C355-13CF68B38D06}"/>
              </a:ext>
            </a:extLst>
          </p:cNvPr>
          <p:cNvSpPr txBox="1"/>
          <p:nvPr/>
        </p:nvSpPr>
        <p:spPr>
          <a:xfrm>
            <a:off x="1479395" y="4430137"/>
            <a:ext cx="1037627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Requirements:</a:t>
            </a:r>
          </a:p>
          <a:p>
            <a:r>
              <a:rPr lang="en-US" b="1" dirty="0"/>
              <a:t>Mac</a:t>
            </a:r>
            <a:r>
              <a:rPr lang="en-US" dirty="0"/>
              <a:t>: Terminal (already installed).  Go to Finder-&gt;Go-&gt;Utilities. Scroll down and double click on </a:t>
            </a:r>
            <a:r>
              <a:rPr lang="en-US" b="1" i="1" dirty="0"/>
              <a:t>Terminal</a:t>
            </a:r>
            <a:r>
              <a:rPr lang="en-US" dirty="0"/>
              <a:t>.</a:t>
            </a:r>
          </a:p>
          <a:p>
            <a:r>
              <a:rPr lang="en-US" b="1" dirty="0"/>
              <a:t>Windows</a:t>
            </a:r>
            <a:r>
              <a:rPr lang="en-US" dirty="0"/>
              <a:t>: </a:t>
            </a:r>
          </a:p>
          <a:p>
            <a:r>
              <a:rPr lang="en-US" dirty="0"/>
              <a:t>	</a:t>
            </a:r>
            <a:r>
              <a:rPr lang="en-US" dirty="0" err="1"/>
              <a:t>Powershell</a:t>
            </a:r>
            <a:r>
              <a:rPr lang="en-US" dirty="0"/>
              <a:t> (already installed)</a:t>
            </a:r>
          </a:p>
          <a:p>
            <a:r>
              <a:rPr lang="en-US" dirty="0"/>
              <a:t>		</a:t>
            </a:r>
            <a:r>
              <a:rPr lang="en-US" dirty="0">
                <a:hlinkClick r:id="rId3"/>
              </a:rPr>
              <a:t>Starting windows </a:t>
            </a:r>
            <a:r>
              <a:rPr lang="en-US" dirty="0" err="1">
                <a:hlinkClick r:id="rId3"/>
              </a:rPr>
              <a:t>powershell</a:t>
            </a:r>
            <a:r>
              <a:rPr lang="en-US" dirty="0">
                <a:hlinkClick r:id="rId3"/>
              </a:rPr>
              <a:t> (in user and admin mode)</a:t>
            </a:r>
            <a:endParaRPr lang="en-US" dirty="0"/>
          </a:p>
          <a:p>
            <a:r>
              <a:rPr lang="en-US" dirty="0"/>
              <a:t>	git-bash (need to install from </a:t>
            </a:r>
            <a:r>
              <a:rPr lang="en-US" dirty="0">
                <a:hlinkClick r:id="rId4"/>
              </a:rPr>
              <a:t>https://</a:t>
            </a:r>
            <a:r>
              <a:rPr lang="en-US" dirty="0" err="1">
                <a:hlinkClick r:id="rId4"/>
              </a:rPr>
              <a:t>gitforwindows.org</a:t>
            </a:r>
            <a:r>
              <a:rPr lang="en-US" dirty="0">
                <a:hlinkClick r:id="rId4"/>
              </a:rPr>
              <a:t>/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7675213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C33D9-901A-FC23-9B5A-BA71EEBF0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149670"/>
            <a:ext cx="9601200" cy="1485900"/>
          </a:xfrm>
        </p:spPr>
        <p:txBody>
          <a:bodyPr/>
          <a:lstStyle/>
          <a:p>
            <a:r>
              <a:rPr lang="en-US" dirty="0"/>
              <a:t>SSH keys for password-less login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FCE0F9-E4F3-79FE-E6D5-88EB2B13B3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492" y="8088843"/>
            <a:ext cx="9601200" cy="3581400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You: generate private, public key pair.  These are long cryptographic strings.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You: don’t share private key ever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You: give public key to the server, associated with your account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Server: Uses public key to verify that your credentials were signed with your private key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61C781-AC1B-5259-40C6-CC44718F59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54751-BA75-EE4A-8AA4-DB5A7B37A136}" type="slidenum">
              <a:rPr lang="en-US" smtClean="0"/>
              <a:t>29</a:t>
            </a:fld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E34CF15-6DD5-079B-0E41-90A8E5CD62D0}"/>
              </a:ext>
            </a:extLst>
          </p:cNvPr>
          <p:cNvSpPr txBox="1">
            <a:spLocks/>
          </p:cNvSpPr>
          <p:nvPr/>
        </p:nvSpPr>
        <p:spPr>
          <a:xfrm>
            <a:off x="2807255" y="1332958"/>
            <a:ext cx="6852745" cy="7935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err="1"/>
              <a:t>ssh</a:t>
            </a:r>
            <a:r>
              <a:rPr lang="en-US" dirty="0"/>
              <a:t>-keygen produces two large cryptographic strings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468438E-450F-FF10-3913-942C0F947B85}"/>
              </a:ext>
            </a:extLst>
          </p:cNvPr>
          <p:cNvGrpSpPr/>
          <p:nvPr/>
        </p:nvGrpSpPr>
        <p:grpSpPr>
          <a:xfrm>
            <a:off x="1110826" y="1905849"/>
            <a:ext cx="2144108" cy="914400"/>
            <a:chOff x="1122972" y="2396131"/>
            <a:chExt cx="2144108" cy="914400"/>
          </a:xfrm>
        </p:grpSpPr>
        <p:pic>
          <p:nvPicPr>
            <p:cNvPr id="6" name="Graphic 5" descr="Key outline">
              <a:extLst>
                <a:ext uri="{FF2B5EF4-FFF2-40B4-BE49-F238E27FC236}">
                  <a16:creationId xmlns:a16="http://schemas.microsoft.com/office/drawing/2014/main" id="{5AAF7183-473E-9DF2-0274-0EBFE0499C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352680" y="2396131"/>
              <a:ext cx="914400" cy="914400"/>
            </a:xfrm>
            <a:prstGeom prst="rect">
              <a:avLst/>
            </a:prstGeom>
          </p:spPr>
        </p:pic>
        <p:sp>
          <p:nvSpPr>
            <p:cNvPr id="11" name="Content Placeholder 2">
              <a:extLst>
                <a:ext uri="{FF2B5EF4-FFF2-40B4-BE49-F238E27FC236}">
                  <a16:creationId xmlns:a16="http://schemas.microsoft.com/office/drawing/2014/main" id="{5E7396FC-09EE-6FE6-B81C-421829BDF986}"/>
                </a:ext>
              </a:extLst>
            </p:cNvPr>
            <p:cNvSpPr txBox="1">
              <a:spLocks/>
            </p:cNvSpPr>
            <p:nvPr/>
          </p:nvSpPr>
          <p:spPr>
            <a:xfrm>
              <a:off x="1122972" y="2631094"/>
              <a:ext cx="1300654" cy="44794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84048" indent="-384048" algn="l" defTabSz="914400" rtl="0" eaLnBrk="1" latinLnBrk="0" hangingPunct="1">
                <a:lnSpc>
                  <a:spcPct val="94000"/>
                </a:lnSpc>
                <a:spcBef>
                  <a:spcPts val="1000"/>
                </a:spcBef>
                <a:spcAft>
                  <a:spcPts val="200"/>
                </a:spcAft>
                <a:buFont typeface="Franklin Gothic Book" panose="020B0503020102020204" pitchFamily="34" charset="0"/>
                <a:buChar char="■"/>
                <a:defRPr sz="2000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914400" indent="-384048" algn="l" defTabSz="914400" rtl="0" eaLnBrk="1" latinLnBrk="0" hangingPunct="1">
                <a:lnSpc>
                  <a:spcPct val="94000"/>
                </a:lnSpc>
                <a:spcBef>
                  <a:spcPts val="500"/>
                </a:spcBef>
                <a:spcAft>
                  <a:spcPts val="200"/>
                </a:spcAft>
                <a:buFont typeface="Franklin Gothic Book" panose="020B0503020102020204" pitchFamily="34" charset="0"/>
                <a:buChar char="–"/>
                <a:defRPr sz="2000" i="1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1371600" indent="-384048" algn="l" defTabSz="914400" rtl="0" eaLnBrk="1" latinLnBrk="0" hangingPunct="1">
                <a:lnSpc>
                  <a:spcPct val="94000"/>
                </a:lnSpc>
                <a:spcBef>
                  <a:spcPts val="500"/>
                </a:spcBef>
                <a:spcAft>
                  <a:spcPts val="200"/>
                </a:spcAft>
                <a:buFont typeface="Franklin Gothic Book" panose="020B0503020102020204" pitchFamily="34" charset="0"/>
                <a:buChar char="■"/>
                <a:defRPr sz="1800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828800" indent="-384048" algn="l" defTabSz="914400" rtl="0" eaLnBrk="1" latinLnBrk="0" hangingPunct="1">
                <a:lnSpc>
                  <a:spcPct val="94000"/>
                </a:lnSpc>
                <a:spcBef>
                  <a:spcPts val="500"/>
                </a:spcBef>
                <a:spcAft>
                  <a:spcPts val="200"/>
                </a:spcAft>
                <a:buFont typeface="Franklin Gothic Book" panose="020B0503020102020204" pitchFamily="34" charset="0"/>
                <a:buChar char="–"/>
                <a:defRPr sz="1800" i="1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2286000" indent="-384048" algn="l" defTabSz="914400" rtl="0" eaLnBrk="1" latinLnBrk="0" hangingPunct="1">
                <a:lnSpc>
                  <a:spcPct val="94000"/>
                </a:lnSpc>
                <a:spcBef>
                  <a:spcPts val="500"/>
                </a:spcBef>
                <a:spcAft>
                  <a:spcPts val="200"/>
                </a:spcAft>
                <a:buFont typeface="Franklin Gothic Book" panose="020B0503020102020204" pitchFamily="34" charset="0"/>
                <a:buChar char="■"/>
                <a:defRPr sz="1600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2743200" indent="-384048" algn="l" defTabSz="914400" rtl="0" eaLnBrk="1" latinLnBrk="0" hangingPunct="1">
                <a:lnSpc>
                  <a:spcPct val="94000"/>
                </a:lnSpc>
                <a:spcBef>
                  <a:spcPts val="500"/>
                </a:spcBef>
                <a:spcAft>
                  <a:spcPts val="200"/>
                </a:spcAft>
                <a:buFont typeface="Franklin Gothic Book" panose="020B0503020102020204" pitchFamily="34" charset="0"/>
                <a:buChar char="–"/>
                <a:defRPr sz="1600" i="1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3200400" indent="-384048" algn="l" defTabSz="914400" rtl="0" eaLnBrk="1" latinLnBrk="0" hangingPunct="1">
                <a:lnSpc>
                  <a:spcPct val="94000"/>
                </a:lnSpc>
                <a:spcBef>
                  <a:spcPts val="500"/>
                </a:spcBef>
                <a:spcAft>
                  <a:spcPts val="200"/>
                </a:spcAft>
                <a:buFont typeface="Franklin Gothic Book" panose="020B0503020102020204" pitchFamily="34" charset="0"/>
                <a:buChar char="■"/>
                <a:defRPr sz="1400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3657600" indent="-384048" algn="l" defTabSz="914400" rtl="0" eaLnBrk="1" latinLnBrk="0" hangingPunct="1">
                <a:lnSpc>
                  <a:spcPct val="94000"/>
                </a:lnSpc>
                <a:spcBef>
                  <a:spcPts val="500"/>
                </a:spcBef>
                <a:spcAft>
                  <a:spcPts val="200"/>
                </a:spcAft>
                <a:buFont typeface="Franklin Gothic Book" panose="020B0503020102020204" pitchFamily="34" charset="0"/>
                <a:buChar char="–"/>
                <a:defRPr sz="1400" i="1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4114800" indent="-384048" algn="l" defTabSz="914400" rtl="0" eaLnBrk="1" latinLnBrk="0" hangingPunct="1">
                <a:lnSpc>
                  <a:spcPct val="94000"/>
                </a:lnSpc>
                <a:spcBef>
                  <a:spcPts val="500"/>
                </a:spcBef>
                <a:spcAft>
                  <a:spcPts val="200"/>
                </a:spcAft>
                <a:buFont typeface="Franklin Gothic Book" panose="020B0503020102020204" pitchFamily="34" charset="0"/>
                <a:buChar char="■"/>
                <a:defRPr sz="1400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800" dirty="0"/>
                <a:t>Private key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E5F24CB-564D-F774-9C87-8BAE39DF8756}"/>
              </a:ext>
            </a:extLst>
          </p:cNvPr>
          <p:cNvGrpSpPr/>
          <p:nvPr/>
        </p:nvGrpSpPr>
        <p:grpSpPr>
          <a:xfrm>
            <a:off x="2818410" y="2454929"/>
            <a:ext cx="2296509" cy="914400"/>
            <a:chOff x="2736310" y="2514600"/>
            <a:chExt cx="2296509" cy="914400"/>
          </a:xfrm>
        </p:grpSpPr>
        <p:pic>
          <p:nvPicPr>
            <p:cNvPr id="8" name="Graphic 7" descr="Key with solid fill">
              <a:extLst>
                <a:ext uri="{FF2B5EF4-FFF2-40B4-BE49-F238E27FC236}">
                  <a16:creationId xmlns:a16="http://schemas.microsoft.com/office/drawing/2014/main" id="{B7D07CD1-0F28-4FDC-E96F-CFF3C75512B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0800000">
              <a:off x="2736310" y="2514600"/>
              <a:ext cx="914400" cy="914400"/>
            </a:xfrm>
            <a:prstGeom prst="rect">
              <a:avLst/>
            </a:prstGeom>
          </p:spPr>
        </p:pic>
        <p:sp>
          <p:nvSpPr>
            <p:cNvPr id="12" name="Content Placeholder 2">
              <a:extLst>
                <a:ext uri="{FF2B5EF4-FFF2-40B4-BE49-F238E27FC236}">
                  <a16:creationId xmlns:a16="http://schemas.microsoft.com/office/drawing/2014/main" id="{C819C9F9-A754-9CEE-B672-0C97213E4490}"/>
                </a:ext>
              </a:extLst>
            </p:cNvPr>
            <p:cNvSpPr txBox="1">
              <a:spLocks/>
            </p:cNvSpPr>
            <p:nvPr/>
          </p:nvSpPr>
          <p:spPr>
            <a:xfrm>
              <a:off x="3650709" y="2792771"/>
              <a:ext cx="1382110" cy="44794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84048" indent="-384048" algn="l" defTabSz="914400" rtl="0" eaLnBrk="1" latinLnBrk="0" hangingPunct="1">
                <a:lnSpc>
                  <a:spcPct val="94000"/>
                </a:lnSpc>
                <a:spcBef>
                  <a:spcPts val="1000"/>
                </a:spcBef>
                <a:spcAft>
                  <a:spcPts val="200"/>
                </a:spcAft>
                <a:buFont typeface="Franklin Gothic Book" panose="020B0503020102020204" pitchFamily="34" charset="0"/>
                <a:buChar char="■"/>
                <a:defRPr sz="2000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914400" indent="-384048" algn="l" defTabSz="914400" rtl="0" eaLnBrk="1" latinLnBrk="0" hangingPunct="1">
                <a:lnSpc>
                  <a:spcPct val="94000"/>
                </a:lnSpc>
                <a:spcBef>
                  <a:spcPts val="500"/>
                </a:spcBef>
                <a:spcAft>
                  <a:spcPts val="200"/>
                </a:spcAft>
                <a:buFont typeface="Franklin Gothic Book" panose="020B0503020102020204" pitchFamily="34" charset="0"/>
                <a:buChar char="–"/>
                <a:defRPr sz="2000" i="1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1371600" indent="-384048" algn="l" defTabSz="914400" rtl="0" eaLnBrk="1" latinLnBrk="0" hangingPunct="1">
                <a:lnSpc>
                  <a:spcPct val="94000"/>
                </a:lnSpc>
                <a:spcBef>
                  <a:spcPts val="500"/>
                </a:spcBef>
                <a:spcAft>
                  <a:spcPts val="200"/>
                </a:spcAft>
                <a:buFont typeface="Franklin Gothic Book" panose="020B0503020102020204" pitchFamily="34" charset="0"/>
                <a:buChar char="■"/>
                <a:defRPr sz="1800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828800" indent="-384048" algn="l" defTabSz="914400" rtl="0" eaLnBrk="1" latinLnBrk="0" hangingPunct="1">
                <a:lnSpc>
                  <a:spcPct val="94000"/>
                </a:lnSpc>
                <a:spcBef>
                  <a:spcPts val="500"/>
                </a:spcBef>
                <a:spcAft>
                  <a:spcPts val="200"/>
                </a:spcAft>
                <a:buFont typeface="Franklin Gothic Book" panose="020B0503020102020204" pitchFamily="34" charset="0"/>
                <a:buChar char="–"/>
                <a:defRPr sz="1800" i="1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2286000" indent="-384048" algn="l" defTabSz="914400" rtl="0" eaLnBrk="1" latinLnBrk="0" hangingPunct="1">
                <a:lnSpc>
                  <a:spcPct val="94000"/>
                </a:lnSpc>
                <a:spcBef>
                  <a:spcPts val="500"/>
                </a:spcBef>
                <a:spcAft>
                  <a:spcPts val="200"/>
                </a:spcAft>
                <a:buFont typeface="Franklin Gothic Book" panose="020B0503020102020204" pitchFamily="34" charset="0"/>
                <a:buChar char="■"/>
                <a:defRPr sz="1600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2743200" indent="-384048" algn="l" defTabSz="914400" rtl="0" eaLnBrk="1" latinLnBrk="0" hangingPunct="1">
                <a:lnSpc>
                  <a:spcPct val="94000"/>
                </a:lnSpc>
                <a:spcBef>
                  <a:spcPts val="500"/>
                </a:spcBef>
                <a:spcAft>
                  <a:spcPts val="200"/>
                </a:spcAft>
                <a:buFont typeface="Franklin Gothic Book" panose="020B0503020102020204" pitchFamily="34" charset="0"/>
                <a:buChar char="–"/>
                <a:defRPr sz="1600" i="1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3200400" indent="-384048" algn="l" defTabSz="914400" rtl="0" eaLnBrk="1" latinLnBrk="0" hangingPunct="1">
                <a:lnSpc>
                  <a:spcPct val="94000"/>
                </a:lnSpc>
                <a:spcBef>
                  <a:spcPts val="500"/>
                </a:spcBef>
                <a:spcAft>
                  <a:spcPts val="200"/>
                </a:spcAft>
                <a:buFont typeface="Franklin Gothic Book" panose="020B0503020102020204" pitchFamily="34" charset="0"/>
                <a:buChar char="■"/>
                <a:defRPr sz="1400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3657600" indent="-384048" algn="l" defTabSz="914400" rtl="0" eaLnBrk="1" latinLnBrk="0" hangingPunct="1">
                <a:lnSpc>
                  <a:spcPct val="94000"/>
                </a:lnSpc>
                <a:spcBef>
                  <a:spcPts val="500"/>
                </a:spcBef>
                <a:spcAft>
                  <a:spcPts val="200"/>
                </a:spcAft>
                <a:buFont typeface="Franklin Gothic Book" panose="020B0503020102020204" pitchFamily="34" charset="0"/>
                <a:buChar char="–"/>
                <a:defRPr sz="1400" i="1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4114800" indent="-384048" algn="l" defTabSz="914400" rtl="0" eaLnBrk="1" latinLnBrk="0" hangingPunct="1">
                <a:lnSpc>
                  <a:spcPct val="94000"/>
                </a:lnSpc>
                <a:spcBef>
                  <a:spcPts val="500"/>
                </a:spcBef>
                <a:spcAft>
                  <a:spcPts val="200"/>
                </a:spcAft>
                <a:buFont typeface="Franklin Gothic Book" panose="020B0503020102020204" pitchFamily="34" charset="0"/>
                <a:buChar char="■"/>
                <a:defRPr sz="1400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800" dirty="0"/>
                <a:t>Public key</a:t>
              </a:r>
            </a:p>
          </p:txBody>
        </p:sp>
      </p:grp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110A214-AAA2-7BCE-DB73-1C5184F00D59}"/>
              </a:ext>
            </a:extLst>
          </p:cNvPr>
          <p:cNvSpPr txBox="1">
            <a:spLocks/>
          </p:cNvSpPr>
          <p:nvPr/>
        </p:nvSpPr>
        <p:spPr>
          <a:xfrm>
            <a:off x="5114919" y="2243150"/>
            <a:ext cx="7003509" cy="118312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They are numbers. The public key is computed from the private key. </a:t>
            </a:r>
          </a:p>
          <a:p>
            <a:pPr marL="0" indent="0">
              <a:buNone/>
            </a:pPr>
            <a:r>
              <a:rPr lang="en-US" dirty="0"/>
              <a:t>The private key cannot be mathematically derived from the public key 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2AEFB4F-C8D2-B316-C433-623A87AF7FBE}"/>
              </a:ext>
            </a:extLst>
          </p:cNvPr>
          <p:cNvCxnSpPr>
            <a:cxnSpLocks/>
          </p:cNvCxnSpPr>
          <p:nvPr/>
        </p:nvCxnSpPr>
        <p:spPr>
          <a:xfrm>
            <a:off x="2640721" y="2406787"/>
            <a:ext cx="286085" cy="36392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45EE585-5057-0876-7A03-6324E7D78C9E}"/>
              </a:ext>
            </a:extLst>
          </p:cNvPr>
          <p:cNvCxnSpPr>
            <a:cxnSpLocks/>
          </p:cNvCxnSpPr>
          <p:nvPr/>
        </p:nvCxnSpPr>
        <p:spPr>
          <a:xfrm>
            <a:off x="3203533" y="2406787"/>
            <a:ext cx="201148" cy="262926"/>
          </a:xfrm>
          <a:prstGeom prst="straightConnector1">
            <a:avLst/>
          </a:prstGeom>
          <a:ln w="19050"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5" name="Graphic 24" descr="No sign with solid fill">
            <a:extLst>
              <a:ext uri="{FF2B5EF4-FFF2-40B4-BE49-F238E27FC236}">
                <a16:creationId xmlns:a16="http://schemas.microsoft.com/office/drawing/2014/main" id="{A4EE007D-9423-41A1-C438-D3042CB9F6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3156047" y="2401361"/>
            <a:ext cx="314178" cy="324710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FE2141FC-8D94-E38F-F93B-4A7EA44F18A6}"/>
              </a:ext>
            </a:extLst>
          </p:cNvPr>
          <p:cNvGrpSpPr/>
          <p:nvPr/>
        </p:nvGrpSpPr>
        <p:grpSpPr>
          <a:xfrm>
            <a:off x="838492" y="3712519"/>
            <a:ext cx="2144108" cy="914400"/>
            <a:chOff x="1122972" y="2396131"/>
            <a:chExt cx="2144108" cy="914400"/>
          </a:xfrm>
        </p:grpSpPr>
        <p:pic>
          <p:nvPicPr>
            <p:cNvPr id="27" name="Graphic 26" descr="Key outline">
              <a:extLst>
                <a:ext uri="{FF2B5EF4-FFF2-40B4-BE49-F238E27FC236}">
                  <a16:creationId xmlns:a16="http://schemas.microsoft.com/office/drawing/2014/main" id="{770BC3E1-049E-5003-46A7-D9737723219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352680" y="2396131"/>
              <a:ext cx="914400" cy="914400"/>
            </a:xfrm>
            <a:prstGeom prst="rect">
              <a:avLst/>
            </a:prstGeom>
          </p:spPr>
        </p:pic>
        <p:sp>
          <p:nvSpPr>
            <p:cNvPr id="28" name="Content Placeholder 2">
              <a:extLst>
                <a:ext uri="{FF2B5EF4-FFF2-40B4-BE49-F238E27FC236}">
                  <a16:creationId xmlns:a16="http://schemas.microsoft.com/office/drawing/2014/main" id="{780BEF4F-A15D-02B5-2731-6CDFC49B7EC2}"/>
                </a:ext>
              </a:extLst>
            </p:cNvPr>
            <p:cNvSpPr txBox="1">
              <a:spLocks/>
            </p:cNvSpPr>
            <p:nvPr/>
          </p:nvSpPr>
          <p:spPr>
            <a:xfrm>
              <a:off x="1122972" y="2631094"/>
              <a:ext cx="1300654" cy="44794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84048" indent="-384048" algn="l" defTabSz="914400" rtl="0" eaLnBrk="1" latinLnBrk="0" hangingPunct="1">
                <a:lnSpc>
                  <a:spcPct val="94000"/>
                </a:lnSpc>
                <a:spcBef>
                  <a:spcPts val="1000"/>
                </a:spcBef>
                <a:spcAft>
                  <a:spcPts val="200"/>
                </a:spcAft>
                <a:buFont typeface="Franklin Gothic Book" panose="020B0503020102020204" pitchFamily="34" charset="0"/>
                <a:buChar char="■"/>
                <a:defRPr sz="2000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914400" indent="-384048" algn="l" defTabSz="914400" rtl="0" eaLnBrk="1" latinLnBrk="0" hangingPunct="1">
                <a:lnSpc>
                  <a:spcPct val="94000"/>
                </a:lnSpc>
                <a:spcBef>
                  <a:spcPts val="500"/>
                </a:spcBef>
                <a:spcAft>
                  <a:spcPts val="200"/>
                </a:spcAft>
                <a:buFont typeface="Franklin Gothic Book" panose="020B0503020102020204" pitchFamily="34" charset="0"/>
                <a:buChar char="–"/>
                <a:defRPr sz="2000" i="1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1371600" indent="-384048" algn="l" defTabSz="914400" rtl="0" eaLnBrk="1" latinLnBrk="0" hangingPunct="1">
                <a:lnSpc>
                  <a:spcPct val="94000"/>
                </a:lnSpc>
                <a:spcBef>
                  <a:spcPts val="500"/>
                </a:spcBef>
                <a:spcAft>
                  <a:spcPts val="200"/>
                </a:spcAft>
                <a:buFont typeface="Franklin Gothic Book" panose="020B0503020102020204" pitchFamily="34" charset="0"/>
                <a:buChar char="■"/>
                <a:defRPr sz="1800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828800" indent="-384048" algn="l" defTabSz="914400" rtl="0" eaLnBrk="1" latinLnBrk="0" hangingPunct="1">
                <a:lnSpc>
                  <a:spcPct val="94000"/>
                </a:lnSpc>
                <a:spcBef>
                  <a:spcPts val="500"/>
                </a:spcBef>
                <a:spcAft>
                  <a:spcPts val="200"/>
                </a:spcAft>
                <a:buFont typeface="Franklin Gothic Book" panose="020B0503020102020204" pitchFamily="34" charset="0"/>
                <a:buChar char="–"/>
                <a:defRPr sz="1800" i="1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2286000" indent="-384048" algn="l" defTabSz="914400" rtl="0" eaLnBrk="1" latinLnBrk="0" hangingPunct="1">
                <a:lnSpc>
                  <a:spcPct val="94000"/>
                </a:lnSpc>
                <a:spcBef>
                  <a:spcPts val="500"/>
                </a:spcBef>
                <a:spcAft>
                  <a:spcPts val="200"/>
                </a:spcAft>
                <a:buFont typeface="Franklin Gothic Book" panose="020B0503020102020204" pitchFamily="34" charset="0"/>
                <a:buChar char="■"/>
                <a:defRPr sz="1600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2743200" indent="-384048" algn="l" defTabSz="914400" rtl="0" eaLnBrk="1" latinLnBrk="0" hangingPunct="1">
                <a:lnSpc>
                  <a:spcPct val="94000"/>
                </a:lnSpc>
                <a:spcBef>
                  <a:spcPts val="500"/>
                </a:spcBef>
                <a:spcAft>
                  <a:spcPts val="200"/>
                </a:spcAft>
                <a:buFont typeface="Franklin Gothic Book" panose="020B0503020102020204" pitchFamily="34" charset="0"/>
                <a:buChar char="–"/>
                <a:defRPr sz="1600" i="1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3200400" indent="-384048" algn="l" defTabSz="914400" rtl="0" eaLnBrk="1" latinLnBrk="0" hangingPunct="1">
                <a:lnSpc>
                  <a:spcPct val="94000"/>
                </a:lnSpc>
                <a:spcBef>
                  <a:spcPts val="500"/>
                </a:spcBef>
                <a:spcAft>
                  <a:spcPts val="200"/>
                </a:spcAft>
                <a:buFont typeface="Franklin Gothic Book" panose="020B0503020102020204" pitchFamily="34" charset="0"/>
                <a:buChar char="■"/>
                <a:defRPr sz="1400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3657600" indent="-384048" algn="l" defTabSz="914400" rtl="0" eaLnBrk="1" latinLnBrk="0" hangingPunct="1">
                <a:lnSpc>
                  <a:spcPct val="94000"/>
                </a:lnSpc>
                <a:spcBef>
                  <a:spcPts val="500"/>
                </a:spcBef>
                <a:spcAft>
                  <a:spcPts val="200"/>
                </a:spcAft>
                <a:buFont typeface="Franklin Gothic Book" panose="020B0503020102020204" pitchFamily="34" charset="0"/>
                <a:buChar char="–"/>
                <a:defRPr sz="1400" i="1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4114800" indent="-384048" algn="l" defTabSz="914400" rtl="0" eaLnBrk="1" latinLnBrk="0" hangingPunct="1">
                <a:lnSpc>
                  <a:spcPct val="94000"/>
                </a:lnSpc>
                <a:spcBef>
                  <a:spcPts val="500"/>
                </a:spcBef>
                <a:spcAft>
                  <a:spcPts val="200"/>
                </a:spcAft>
                <a:buFont typeface="Franklin Gothic Book" panose="020B0503020102020204" pitchFamily="34" charset="0"/>
                <a:buChar char="■"/>
                <a:defRPr sz="1400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600" dirty="0"/>
                <a:t>Private key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254AABF5-88FD-DDCC-AFD8-A1E08F0D2F92}"/>
              </a:ext>
            </a:extLst>
          </p:cNvPr>
          <p:cNvGrpSpPr/>
          <p:nvPr/>
        </p:nvGrpSpPr>
        <p:grpSpPr>
          <a:xfrm>
            <a:off x="8602922" y="3798856"/>
            <a:ext cx="2296509" cy="914400"/>
            <a:chOff x="2736310" y="2514600"/>
            <a:chExt cx="2296509" cy="914400"/>
          </a:xfrm>
        </p:grpSpPr>
        <p:pic>
          <p:nvPicPr>
            <p:cNvPr id="30" name="Graphic 29" descr="Key with solid fill">
              <a:extLst>
                <a:ext uri="{FF2B5EF4-FFF2-40B4-BE49-F238E27FC236}">
                  <a16:creationId xmlns:a16="http://schemas.microsoft.com/office/drawing/2014/main" id="{DC7CA17D-CE94-FF97-05EF-7FBC832FC6D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0800000">
              <a:off x="2736310" y="2514600"/>
              <a:ext cx="914400" cy="914400"/>
            </a:xfrm>
            <a:prstGeom prst="rect">
              <a:avLst/>
            </a:prstGeom>
          </p:spPr>
        </p:pic>
        <p:sp>
          <p:nvSpPr>
            <p:cNvPr id="31" name="Content Placeholder 2">
              <a:extLst>
                <a:ext uri="{FF2B5EF4-FFF2-40B4-BE49-F238E27FC236}">
                  <a16:creationId xmlns:a16="http://schemas.microsoft.com/office/drawing/2014/main" id="{C4E1A3FD-98ED-C532-DCA1-565D855C3CC4}"/>
                </a:ext>
              </a:extLst>
            </p:cNvPr>
            <p:cNvSpPr txBox="1">
              <a:spLocks/>
            </p:cNvSpPr>
            <p:nvPr/>
          </p:nvSpPr>
          <p:spPr>
            <a:xfrm>
              <a:off x="3650709" y="2792771"/>
              <a:ext cx="1382110" cy="44794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84048" indent="-384048" algn="l" defTabSz="914400" rtl="0" eaLnBrk="1" latinLnBrk="0" hangingPunct="1">
                <a:lnSpc>
                  <a:spcPct val="94000"/>
                </a:lnSpc>
                <a:spcBef>
                  <a:spcPts val="1000"/>
                </a:spcBef>
                <a:spcAft>
                  <a:spcPts val="200"/>
                </a:spcAft>
                <a:buFont typeface="Franklin Gothic Book" panose="020B0503020102020204" pitchFamily="34" charset="0"/>
                <a:buChar char="■"/>
                <a:defRPr sz="2000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914400" indent="-384048" algn="l" defTabSz="914400" rtl="0" eaLnBrk="1" latinLnBrk="0" hangingPunct="1">
                <a:lnSpc>
                  <a:spcPct val="94000"/>
                </a:lnSpc>
                <a:spcBef>
                  <a:spcPts val="500"/>
                </a:spcBef>
                <a:spcAft>
                  <a:spcPts val="200"/>
                </a:spcAft>
                <a:buFont typeface="Franklin Gothic Book" panose="020B0503020102020204" pitchFamily="34" charset="0"/>
                <a:buChar char="–"/>
                <a:defRPr sz="2000" i="1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1371600" indent="-384048" algn="l" defTabSz="914400" rtl="0" eaLnBrk="1" latinLnBrk="0" hangingPunct="1">
                <a:lnSpc>
                  <a:spcPct val="94000"/>
                </a:lnSpc>
                <a:spcBef>
                  <a:spcPts val="500"/>
                </a:spcBef>
                <a:spcAft>
                  <a:spcPts val="200"/>
                </a:spcAft>
                <a:buFont typeface="Franklin Gothic Book" panose="020B0503020102020204" pitchFamily="34" charset="0"/>
                <a:buChar char="■"/>
                <a:defRPr sz="1800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828800" indent="-384048" algn="l" defTabSz="914400" rtl="0" eaLnBrk="1" latinLnBrk="0" hangingPunct="1">
                <a:lnSpc>
                  <a:spcPct val="94000"/>
                </a:lnSpc>
                <a:spcBef>
                  <a:spcPts val="500"/>
                </a:spcBef>
                <a:spcAft>
                  <a:spcPts val="200"/>
                </a:spcAft>
                <a:buFont typeface="Franklin Gothic Book" panose="020B0503020102020204" pitchFamily="34" charset="0"/>
                <a:buChar char="–"/>
                <a:defRPr sz="1800" i="1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2286000" indent="-384048" algn="l" defTabSz="914400" rtl="0" eaLnBrk="1" latinLnBrk="0" hangingPunct="1">
                <a:lnSpc>
                  <a:spcPct val="94000"/>
                </a:lnSpc>
                <a:spcBef>
                  <a:spcPts val="500"/>
                </a:spcBef>
                <a:spcAft>
                  <a:spcPts val="200"/>
                </a:spcAft>
                <a:buFont typeface="Franklin Gothic Book" panose="020B0503020102020204" pitchFamily="34" charset="0"/>
                <a:buChar char="■"/>
                <a:defRPr sz="1600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2743200" indent="-384048" algn="l" defTabSz="914400" rtl="0" eaLnBrk="1" latinLnBrk="0" hangingPunct="1">
                <a:lnSpc>
                  <a:spcPct val="94000"/>
                </a:lnSpc>
                <a:spcBef>
                  <a:spcPts val="500"/>
                </a:spcBef>
                <a:spcAft>
                  <a:spcPts val="200"/>
                </a:spcAft>
                <a:buFont typeface="Franklin Gothic Book" panose="020B0503020102020204" pitchFamily="34" charset="0"/>
                <a:buChar char="–"/>
                <a:defRPr sz="1600" i="1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3200400" indent="-384048" algn="l" defTabSz="914400" rtl="0" eaLnBrk="1" latinLnBrk="0" hangingPunct="1">
                <a:lnSpc>
                  <a:spcPct val="94000"/>
                </a:lnSpc>
                <a:spcBef>
                  <a:spcPts val="500"/>
                </a:spcBef>
                <a:spcAft>
                  <a:spcPts val="200"/>
                </a:spcAft>
                <a:buFont typeface="Franklin Gothic Book" panose="020B0503020102020204" pitchFamily="34" charset="0"/>
                <a:buChar char="■"/>
                <a:defRPr sz="1400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3657600" indent="-384048" algn="l" defTabSz="914400" rtl="0" eaLnBrk="1" latinLnBrk="0" hangingPunct="1">
                <a:lnSpc>
                  <a:spcPct val="94000"/>
                </a:lnSpc>
                <a:spcBef>
                  <a:spcPts val="500"/>
                </a:spcBef>
                <a:spcAft>
                  <a:spcPts val="200"/>
                </a:spcAft>
                <a:buFont typeface="Franklin Gothic Book" panose="020B0503020102020204" pitchFamily="34" charset="0"/>
                <a:buChar char="–"/>
                <a:defRPr sz="1400" i="1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4114800" indent="-384048" algn="l" defTabSz="914400" rtl="0" eaLnBrk="1" latinLnBrk="0" hangingPunct="1">
                <a:lnSpc>
                  <a:spcPct val="94000"/>
                </a:lnSpc>
                <a:spcBef>
                  <a:spcPts val="500"/>
                </a:spcBef>
                <a:spcAft>
                  <a:spcPts val="200"/>
                </a:spcAft>
                <a:buFont typeface="Franklin Gothic Book" panose="020B0503020102020204" pitchFamily="34" charset="0"/>
                <a:buChar char="■"/>
                <a:defRPr sz="1400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buNone/>
              </a:pPr>
              <a:r>
                <a:rPr lang="en-US" sz="1600" dirty="0"/>
                <a:t>Public key</a:t>
              </a: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52C489B7-05FA-27AB-936F-906196177522}"/>
              </a:ext>
            </a:extLst>
          </p:cNvPr>
          <p:cNvSpPr txBox="1"/>
          <p:nvPr/>
        </p:nvSpPr>
        <p:spPr>
          <a:xfrm>
            <a:off x="920975" y="4676337"/>
            <a:ext cx="765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User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4417508-A2C1-F8DB-BC13-D87BAFAD162A}"/>
              </a:ext>
            </a:extLst>
          </p:cNvPr>
          <p:cNvSpPr txBox="1"/>
          <p:nvPr/>
        </p:nvSpPr>
        <p:spPr>
          <a:xfrm>
            <a:off x="10569846" y="4733748"/>
            <a:ext cx="998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Server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440A4F7B-B4E0-A18B-EF18-E91A16102CEC}"/>
              </a:ext>
            </a:extLst>
          </p:cNvPr>
          <p:cNvGrpSpPr/>
          <p:nvPr/>
        </p:nvGrpSpPr>
        <p:grpSpPr>
          <a:xfrm>
            <a:off x="2023565" y="4375109"/>
            <a:ext cx="2263691" cy="1123807"/>
            <a:chOff x="2084852" y="5414180"/>
            <a:chExt cx="2263691" cy="1123807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73D6E5A6-B8D1-CF8C-20D4-73080914ED03}"/>
                </a:ext>
              </a:extLst>
            </p:cNvPr>
            <p:cNvGrpSpPr/>
            <p:nvPr/>
          </p:nvGrpSpPr>
          <p:grpSpPr>
            <a:xfrm>
              <a:off x="3313136" y="5414180"/>
              <a:ext cx="972263" cy="849265"/>
              <a:chOff x="2399930" y="5483166"/>
              <a:chExt cx="972263" cy="849265"/>
            </a:xfrm>
          </p:grpSpPr>
          <p:sp>
            <p:nvSpPr>
              <p:cNvPr id="34" name="Folded Corner 33">
                <a:extLst>
                  <a:ext uri="{FF2B5EF4-FFF2-40B4-BE49-F238E27FC236}">
                    <a16:creationId xmlns:a16="http://schemas.microsoft.com/office/drawing/2014/main" id="{8E0C8F4E-4A0C-B342-7E7A-6F60B786DC54}"/>
                  </a:ext>
                </a:extLst>
              </p:cNvPr>
              <p:cNvSpPr/>
              <p:nvPr/>
            </p:nvSpPr>
            <p:spPr>
              <a:xfrm>
                <a:off x="2718665" y="5661871"/>
                <a:ext cx="653528" cy="670560"/>
              </a:xfrm>
              <a:prstGeom prst="foldedCorner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8" name="Graphic 37" descr="Signature outline">
                <a:extLst>
                  <a:ext uri="{FF2B5EF4-FFF2-40B4-BE49-F238E27FC236}">
                    <a16:creationId xmlns:a16="http://schemas.microsoft.com/office/drawing/2014/main" id="{4D38E477-4714-7BB5-444D-2B83491AC2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 flipH="1">
                <a:off x="2399930" y="5483166"/>
                <a:ext cx="637471" cy="670560"/>
              </a:xfrm>
              <a:prstGeom prst="rect">
                <a:avLst/>
              </a:prstGeom>
            </p:spPr>
          </p:pic>
        </p:grpSp>
        <p:sp>
          <p:nvSpPr>
            <p:cNvPr id="40" name="Content Placeholder 2">
              <a:extLst>
                <a:ext uri="{FF2B5EF4-FFF2-40B4-BE49-F238E27FC236}">
                  <a16:creationId xmlns:a16="http://schemas.microsoft.com/office/drawing/2014/main" id="{B3608B14-7ECE-8D3E-69F5-9B0328304D3D}"/>
                </a:ext>
              </a:extLst>
            </p:cNvPr>
            <p:cNvSpPr txBox="1">
              <a:spLocks/>
            </p:cNvSpPr>
            <p:nvPr/>
          </p:nvSpPr>
          <p:spPr>
            <a:xfrm>
              <a:off x="2084852" y="5658321"/>
              <a:ext cx="1327735" cy="879666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84048" indent="-384048" algn="l" defTabSz="914400" rtl="0" eaLnBrk="1" latinLnBrk="0" hangingPunct="1">
                <a:lnSpc>
                  <a:spcPct val="94000"/>
                </a:lnSpc>
                <a:spcBef>
                  <a:spcPts val="1000"/>
                </a:spcBef>
                <a:spcAft>
                  <a:spcPts val="200"/>
                </a:spcAft>
                <a:buFont typeface="Franklin Gothic Book" panose="020B0503020102020204" pitchFamily="34" charset="0"/>
                <a:buChar char="■"/>
                <a:defRPr sz="2000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914400" indent="-384048" algn="l" defTabSz="914400" rtl="0" eaLnBrk="1" latinLnBrk="0" hangingPunct="1">
                <a:lnSpc>
                  <a:spcPct val="94000"/>
                </a:lnSpc>
                <a:spcBef>
                  <a:spcPts val="500"/>
                </a:spcBef>
                <a:spcAft>
                  <a:spcPts val="200"/>
                </a:spcAft>
                <a:buFont typeface="Franklin Gothic Book" panose="020B0503020102020204" pitchFamily="34" charset="0"/>
                <a:buChar char="–"/>
                <a:defRPr sz="2000" i="1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1371600" indent="-384048" algn="l" defTabSz="914400" rtl="0" eaLnBrk="1" latinLnBrk="0" hangingPunct="1">
                <a:lnSpc>
                  <a:spcPct val="94000"/>
                </a:lnSpc>
                <a:spcBef>
                  <a:spcPts val="500"/>
                </a:spcBef>
                <a:spcAft>
                  <a:spcPts val="200"/>
                </a:spcAft>
                <a:buFont typeface="Franklin Gothic Book" panose="020B0503020102020204" pitchFamily="34" charset="0"/>
                <a:buChar char="■"/>
                <a:defRPr sz="1800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828800" indent="-384048" algn="l" defTabSz="914400" rtl="0" eaLnBrk="1" latinLnBrk="0" hangingPunct="1">
                <a:lnSpc>
                  <a:spcPct val="94000"/>
                </a:lnSpc>
                <a:spcBef>
                  <a:spcPts val="500"/>
                </a:spcBef>
                <a:spcAft>
                  <a:spcPts val="200"/>
                </a:spcAft>
                <a:buFont typeface="Franklin Gothic Book" panose="020B0503020102020204" pitchFamily="34" charset="0"/>
                <a:buChar char="–"/>
                <a:defRPr sz="1800" i="1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2286000" indent="-384048" algn="l" defTabSz="914400" rtl="0" eaLnBrk="1" latinLnBrk="0" hangingPunct="1">
                <a:lnSpc>
                  <a:spcPct val="94000"/>
                </a:lnSpc>
                <a:spcBef>
                  <a:spcPts val="500"/>
                </a:spcBef>
                <a:spcAft>
                  <a:spcPts val="200"/>
                </a:spcAft>
                <a:buFont typeface="Franklin Gothic Book" panose="020B0503020102020204" pitchFamily="34" charset="0"/>
                <a:buChar char="■"/>
                <a:defRPr sz="1600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2743200" indent="-384048" algn="l" defTabSz="914400" rtl="0" eaLnBrk="1" latinLnBrk="0" hangingPunct="1">
                <a:lnSpc>
                  <a:spcPct val="94000"/>
                </a:lnSpc>
                <a:spcBef>
                  <a:spcPts val="500"/>
                </a:spcBef>
                <a:spcAft>
                  <a:spcPts val="200"/>
                </a:spcAft>
                <a:buFont typeface="Franklin Gothic Book" panose="020B0503020102020204" pitchFamily="34" charset="0"/>
                <a:buChar char="–"/>
                <a:defRPr sz="1600" i="1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3200400" indent="-384048" algn="l" defTabSz="914400" rtl="0" eaLnBrk="1" latinLnBrk="0" hangingPunct="1">
                <a:lnSpc>
                  <a:spcPct val="94000"/>
                </a:lnSpc>
                <a:spcBef>
                  <a:spcPts val="500"/>
                </a:spcBef>
                <a:spcAft>
                  <a:spcPts val="200"/>
                </a:spcAft>
                <a:buFont typeface="Franklin Gothic Book" panose="020B0503020102020204" pitchFamily="34" charset="0"/>
                <a:buChar char="■"/>
                <a:defRPr sz="1400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3657600" indent="-384048" algn="l" defTabSz="914400" rtl="0" eaLnBrk="1" latinLnBrk="0" hangingPunct="1">
                <a:lnSpc>
                  <a:spcPct val="94000"/>
                </a:lnSpc>
                <a:spcBef>
                  <a:spcPts val="500"/>
                </a:spcBef>
                <a:spcAft>
                  <a:spcPts val="200"/>
                </a:spcAft>
                <a:buFont typeface="Franklin Gothic Book" panose="020B0503020102020204" pitchFamily="34" charset="0"/>
                <a:buChar char="–"/>
                <a:defRPr sz="1400" i="1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4114800" indent="-384048" algn="l" defTabSz="914400" rtl="0" eaLnBrk="1" latinLnBrk="0" hangingPunct="1">
                <a:lnSpc>
                  <a:spcPct val="94000"/>
                </a:lnSpc>
                <a:spcBef>
                  <a:spcPts val="500"/>
                </a:spcBef>
                <a:spcAft>
                  <a:spcPts val="200"/>
                </a:spcAft>
                <a:buFont typeface="Franklin Gothic Book" panose="020B0503020102020204" pitchFamily="34" charset="0"/>
                <a:buChar char="■"/>
                <a:defRPr sz="1400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600" dirty="0"/>
                <a:t>”Sign” data with private key</a:t>
              </a:r>
            </a:p>
          </p:txBody>
        </p:sp>
        <p:sp>
          <p:nvSpPr>
            <p:cNvPr id="41" name="Content Placeholder 2">
              <a:extLst>
                <a:ext uri="{FF2B5EF4-FFF2-40B4-BE49-F238E27FC236}">
                  <a16:creationId xmlns:a16="http://schemas.microsoft.com/office/drawing/2014/main" id="{4337BE4E-F008-5F24-98A0-4A46693BB574}"/>
                </a:ext>
              </a:extLst>
            </p:cNvPr>
            <p:cNvSpPr txBox="1">
              <a:spLocks/>
            </p:cNvSpPr>
            <p:nvPr/>
          </p:nvSpPr>
          <p:spPr>
            <a:xfrm>
              <a:off x="3695015" y="6232726"/>
              <a:ext cx="653528" cy="305261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lnSpcReduction="10000"/>
            </a:bodyPr>
            <a:lstStyle>
              <a:lvl1pPr marL="384048" indent="-384048" algn="l" defTabSz="914400" rtl="0" eaLnBrk="1" latinLnBrk="0" hangingPunct="1">
                <a:lnSpc>
                  <a:spcPct val="94000"/>
                </a:lnSpc>
                <a:spcBef>
                  <a:spcPts val="1000"/>
                </a:spcBef>
                <a:spcAft>
                  <a:spcPts val="200"/>
                </a:spcAft>
                <a:buFont typeface="Franklin Gothic Book" panose="020B0503020102020204" pitchFamily="34" charset="0"/>
                <a:buChar char="■"/>
                <a:defRPr sz="2000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914400" indent="-384048" algn="l" defTabSz="914400" rtl="0" eaLnBrk="1" latinLnBrk="0" hangingPunct="1">
                <a:lnSpc>
                  <a:spcPct val="94000"/>
                </a:lnSpc>
                <a:spcBef>
                  <a:spcPts val="500"/>
                </a:spcBef>
                <a:spcAft>
                  <a:spcPts val="200"/>
                </a:spcAft>
                <a:buFont typeface="Franklin Gothic Book" panose="020B0503020102020204" pitchFamily="34" charset="0"/>
                <a:buChar char="–"/>
                <a:defRPr sz="2000" i="1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1371600" indent="-384048" algn="l" defTabSz="914400" rtl="0" eaLnBrk="1" latinLnBrk="0" hangingPunct="1">
                <a:lnSpc>
                  <a:spcPct val="94000"/>
                </a:lnSpc>
                <a:spcBef>
                  <a:spcPts val="500"/>
                </a:spcBef>
                <a:spcAft>
                  <a:spcPts val="200"/>
                </a:spcAft>
                <a:buFont typeface="Franklin Gothic Book" panose="020B0503020102020204" pitchFamily="34" charset="0"/>
                <a:buChar char="■"/>
                <a:defRPr sz="1800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828800" indent="-384048" algn="l" defTabSz="914400" rtl="0" eaLnBrk="1" latinLnBrk="0" hangingPunct="1">
                <a:lnSpc>
                  <a:spcPct val="94000"/>
                </a:lnSpc>
                <a:spcBef>
                  <a:spcPts val="500"/>
                </a:spcBef>
                <a:spcAft>
                  <a:spcPts val="200"/>
                </a:spcAft>
                <a:buFont typeface="Franklin Gothic Book" panose="020B0503020102020204" pitchFamily="34" charset="0"/>
                <a:buChar char="–"/>
                <a:defRPr sz="1800" i="1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2286000" indent="-384048" algn="l" defTabSz="914400" rtl="0" eaLnBrk="1" latinLnBrk="0" hangingPunct="1">
                <a:lnSpc>
                  <a:spcPct val="94000"/>
                </a:lnSpc>
                <a:spcBef>
                  <a:spcPts val="500"/>
                </a:spcBef>
                <a:spcAft>
                  <a:spcPts val="200"/>
                </a:spcAft>
                <a:buFont typeface="Franklin Gothic Book" panose="020B0503020102020204" pitchFamily="34" charset="0"/>
                <a:buChar char="■"/>
                <a:defRPr sz="1600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2743200" indent="-384048" algn="l" defTabSz="914400" rtl="0" eaLnBrk="1" latinLnBrk="0" hangingPunct="1">
                <a:lnSpc>
                  <a:spcPct val="94000"/>
                </a:lnSpc>
                <a:spcBef>
                  <a:spcPts val="500"/>
                </a:spcBef>
                <a:spcAft>
                  <a:spcPts val="200"/>
                </a:spcAft>
                <a:buFont typeface="Franklin Gothic Book" panose="020B0503020102020204" pitchFamily="34" charset="0"/>
                <a:buChar char="–"/>
                <a:defRPr sz="1600" i="1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3200400" indent="-384048" algn="l" defTabSz="914400" rtl="0" eaLnBrk="1" latinLnBrk="0" hangingPunct="1">
                <a:lnSpc>
                  <a:spcPct val="94000"/>
                </a:lnSpc>
                <a:spcBef>
                  <a:spcPts val="500"/>
                </a:spcBef>
                <a:spcAft>
                  <a:spcPts val="200"/>
                </a:spcAft>
                <a:buFont typeface="Franklin Gothic Book" panose="020B0503020102020204" pitchFamily="34" charset="0"/>
                <a:buChar char="■"/>
                <a:defRPr sz="1400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3657600" indent="-384048" algn="l" defTabSz="914400" rtl="0" eaLnBrk="1" latinLnBrk="0" hangingPunct="1">
                <a:lnSpc>
                  <a:spcPct val="94000"/>
                </a:lnSpc>
                <a:spcBef>
                  <a:spcPts val="500"/>
                </a:spcBef>
                <a:spcAft>
                  <a:spcPts val="200"/>
                </a:spcAft>
                <a:buFont typeface="Franklin Gothic Book" panose="020B0503020102020204" pitchFamily="34" charset="0"/>
                <a:buChar char="–"/>
                <a:defRPr sz="1400" i="1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4114800" indent="-384048" algn="l" defTabSz="914400" rtl="0" eaLnBrk="1" latinLnBrk="0" hangingPunct="1">
                <a:lnSpc>
                  <a:spcPct val="94000"/>
                </a:lnSpc>
                <a:spcBef>
                  <a:spcPts val="500"/>
                </a:spcBef>
                <a:spcAft>
                  <a:spcPts val="200"/>
                </a:spcAft>
                <a:buFont typeface="Franklin Gothic Book" panose="020B0503020102020204" pitchFamily="34" charset="0"/>
                <a:buChar char="■"/>
                <a:defRPr sz="1400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600" dirty="0"/>
                <a:t>data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F2ACA96-B109-6A73-7733-8029750D4B74}"/>
              </a:ext>
            </a:extLst>
          </p:cNvPr>
          <p:cNvGrpSpPr/>
          <p:nvPr/>
        </p:nvGrpSpPr>
        <p:grpSpPr>
          <a:xfrm>
            <a:off x="6974340" y="4253189"/>
            <a:ext cx="1125178" cy="1275277"/>
            <a:chOff x="7741012" y="5415340"/>
            <a:chExt cx="1125178" cy="1275277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76789B09-5859-E5DA-BDA2-2F8A9727A7A4}"/>
                </a:ext>
              </a:extLst>
            </p:cNvPr>
            <p:cNvGrpSpPr/>
            <p:nvPr/>
          </p:nvGrpSpPr>
          <p:grpSpPr>
            <a:xfrm>
              <a:off x="7741012" y="5566580"/>
              <a:ext cx="653528" cy="849265"/>
              <a:chOff x="2576425" y="5483166"/>
              <a:chExt cx="653528" cy="849265"/>
            </a:xfrm>
          </p:grpSpPr>
          <p:sp>
            <p:nvSpPr>
              <p:cNvPr id="43" name="Folded Corner 42">
                <a:extLst>
                  <a:ext uri="{FF2B5EF4-FFF2-40B4-BE49-F238E27FC236}">
                    <a16:creationId xmlns:a16="http://schemas.microsoft.com/office/drawing/2014/main" id="{608F2DA1-42AA-8657-C064-6B04617EB866}"/>
                  </a:ext>
                </a:extLst>
              </p:cNvPr>
              <p:cNvSpPr/>
              <p:nvPr/>
            </p:nvSpPr>
            <p:spPr>
              <a:xfrm>
                <a:off x="2576425" y="5661871"/>
                <a:ext cx="653528" cy="670560"/>
              </a:xfrm>
              <a:prstGeom prst="foldedCorner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4" name="Graphic 43" descr="Signature outline">
                <a:extLst>
                  <a:ext uri="{FF2B5EF4-FFF2-40B4-BE49-F238E27FC236}">
                    <a16:creationId xmlns:a16="http://schemas.microsoft.com/office/drawing/2014/main" id="{B9127768-EC3C-5B88-E1C6-8205E88150F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rcRect r="49115"/>
              <a:stretch/>
            </p:blipFill>
            <p:spPr>
              <a:xfrm flipH="1">
                <a:off x="2713024" y="5483166"/>
                <a:ext cx="324376" cy="670560"/>
              </a:xfrm>
              <a:prstGeom prst="rect">
                <a:avLst/>
              </a:prstGeom>
            </p:spPr>
          </p:pic>
        </p:grpSp>
        <p:sp>
          <p:nvSpPr>
            <p:cNvPr id="45" name="Content Placeholder 2">
              <a:extLst>
                <a:ext uri="{FF2B5EF4-FFF2-40B4-BE49-F238E27FC236}">
                  <a16:creationId xmlns:a16="http://schemas.microsoft.com/office/drawing/2014/main" id="{5A255885-F455-CF7F-C0C6-2286802524A6}"/>
                </a:ext>
              </a:extLst>
            </p:cNvPr>
            <p:cNvSpPr txBox="1">
              <a:spLocks/>
            </p:cNvSpPr>
            <p:nvPr/>
          </p:nvSpPr>
          <p:spPr>
            <a:xfrm>
              <a:off x="7741012" y="6385356"/>
              <a:ext cx="653528" cy="305261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lnSpcReduction="10000"/>
            </a:bodyPr>
            <a:lstStyle>
              <a:lvl1pPr marL="384048" indent="-384048" algn="l" defTabSz="914400" rtl="0" eaLnBrk="1" latinLnBrk="0" hangingPunct="1">
                <a:lnSpc>
                  <a:spcPct val="94000"/>
                </a:lnSpc>
                <a:spcBef>
                  <a:spcPts val="1000"/>
                </a:spcBef>
                <a:spcAft>
                  <a:spcPts val="200"/>
                </a:spcAft>
                <a:buFont typeface="Franklin Gothic Book" panose="020B0503020102020204" pitchFamily="34" charset="0"/>
                <a:buChar char="■"/>
                <a:defRPr sz="2000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914400" indent="-384048" algn="l" defTabSz="914400" rtl="0" eaLnBrk="1" latinLnBrk="0" hangingPunct="1">
                <a:lnSpc>
                  <a:spcPct val="94000"/>
                </a:lnSpc>
                <a:spcBef>
                  <a:spcPts val="500"/>
                </a:spcBef>
                <a:spcAft>
                  <a:spcPts val="200"/>
                </a:spcAft>
                <a:buFont typeface="Franklin Gothic Book" panose="020B0503020102020204" pitchFamily="34" charset="0"/>
                <a:buChar char="–"/>
                <a:defRPr sz="2000" i="1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1371600" indent="-384048" algn="l" defTabSz="914400" rtl="0" eaLnBrk="1" latinLnBrk="0" hangingPunct="1">
                <a:lnSpc>
                  <a:spcPct val="94000"/>
                </a:lnSpc>
                <a:spcBef>
                  <a:spcPts val="500"/>
                </a:spcBef>
                <a:spcAft>
                  <a:spcPts val="200"/>
                </a:spcAft>
                <a:buFont typeface="Franklin Gothic Book" panose="020B0503020102020204" pitchFamily="34" charset="0"/>
                <a:buChar char="■"/>
                <a:defRPr sz="1800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828800" indent="-384048" algn="l" defTabSz="914400" rtl="0" eaLnBrk="1" latinLnBrk="0" hangingPunct="1">
                <a:lnSpc>
                  <a:spcPct val="94000"/>
                </a:lnSpc>
                <a:spcBef>
                  <a:spcPts val="500"/>
                </a:spcBef>
                <a:spcAft>
                  <a:spcPts val="200"/>
                </a:spcAft>
                <a:buFont typeface="Franklin Gothic Book" panose="020B0503020102020204" pitchFamily="34" charset="0"/>
                <a:buChar char="–"/>
                <a:defRPr sz="1800" i="1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2286000" indent="-384048" algn="l" defTabSz="914400" rtl="0" eaLnBrk="1" latinLnBrk="0" hangingPunct="1">
                <a:lnSpc>
                  <a:spcPct val="94000"/>
                </a:lnSpc>
                <a:spcBef>
                  <a:spcPts val="500"/>
                </a:spcBef>
                <a:spcAft>
                  <a:spcPts val="200"/>
                </a:spcAft>
                <a:buFont typeface="Franklin Gothic Book" panose="020B0503020102020204" pitchFamily="34" charset="0"/>
                <a:buChar char="■"/>
                <a:defRPr sz="1600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2743200" indent="-384048" algn="l" defTabSz="914400" rtl="0" eaLnBrk="1" latinLnBrk="0" hangingPunct="1">
                <a:lnSpc>
                  <a:spcPct val="94000"/>
                </a:lnSpc>
                <a:spcBef>
                  <a:spcPts val="500"/>
                </a:spcBef>
                <a:spcAft>
                  <a:spcPts val="200"/>
                </a:spcAft>
                <a:buFont typeface="Franklin Gothic Book" panose="020B0503020102020204" pitchFamily="34" charset="0"/>
                <a:buChar char="–"/>
                <a:defRPr sz="1600" i="1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3200400" indent="-384048" algn="l" defTabSz="914400" rtl="0" eaLnBrk="1" latinLnBrk="0" hangingPunct="1">
                <a:lnSpc>
                  <a:spcPct val="94000"/>
                </a:lnSpc>
                <a:spcBef>
                  <a:spcPts val="500"/>
                </a:spcBef>
                <a:spcAft>
                  <a:spcPts val="200"/>
                </a:spcAft>
                <a:buFont typeface="Franklin Gothic Book" panose="020B0503020102020204" pitchFamily="34" charset="0"/>
                <a:buChar char="■"/>
                <a:defRPr sz="1400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3657600" indent="-384048" algn="l" defTabSz="914400" rtl="0" eaLnBrk="1" latinLnBrk="0" hangingPunct="1">
                <a:lnSpc>
                  <a:spcPct val="94000"/>
                </a:lnSpc>
                <a:spcBef>
                  <a:spcPts val="500"/>
                </a:spcBef>
                <a:spcAft>
                  <a:spcPts val="200"/>
                </a:spcAft>
                <a:buFont typeface="Franklin Gothic Book" panose="020B0503020102020204" pitchFamily="34" charset="0"/>
                <a:buChar char="–"/>
                <a:defRPr sz="1400" i="1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4114800" indent="-384048" algn="l" defTabSz="914400" rtl="0" eaLnBrk="1" latinLnBrk="0" hangingPunct="1">
                <a:lnSpc>
                  <a:spcPct val="94000"/>
                </a:lnSpc>
                <a:spcBef>
                  <a:spcPts val="500"/>
                </a:spcBef>
                <a:spcAft>
                  <a:spcPts val="200"/>
                </a:spcAft>
                <a:buFont typeface="Franklin Gothic Book" panose="020B0503020102020204" pitchFamily="34" charset="0"/>
                <a:buChar char="■"/>
                <a:defRPr sz="1400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600" dirty="0"/>
                <a:t>data</a:t>
              </a:r>
            </a:p>
          </p:txBody>
        </p:sp>
        <p:pic>
          <p:nvPicPr>
            <p:cNvPr id="47" name="Graphic 46" descr="Magnifying glass with solid fill">
              <a:extLst>
                <a:ext uri="{FF2B5EF4-FFF2-40B4-BE49-F238E27FC236}">
                  <a16:creationId xmlns:a16="http://schemas.microsoft.com/office/drawing/2014/main" id="{55AEBCA8-3C2D-08D9-87B2-0328D903EEA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 rot="20142075">
              <a:off x="7951790" y="5415340"/>
              <a:ext cx="914400" cy="914400"/>
            </a:xfrm>
            <a:prstGeom prst="rect">
              <a:avLst/>
            </a:prstGeom>
          </p:spPr>
        </p:pic>
      </p:grpSp>
      <p:sp>
        <p:nvSpPr>
          <p:cNvPr id="48" name="Content Placeholder 2">
            <a:extLst>
              <a:ext uri="{FF2B5EF4-FFF2-40B4-BE49-F238E27FC236}">
                <a16:creationId xmlns:a16="http://schemas.microsoft.com/office/drawing/2014/main" id="{50A74515-16E6-707F-43CD-1167D541D110}"/>
              </a:ext>
            </a:extLst>
          </p:cNvPr>
          <p:cNvSpPr txBox="1">
            <a:spLocks/>
          </p:cNvSpPr>
          <p:nvPr/>
        </p:nvSpPr>
        <p:spPr>
          <a:xfrm>
            <a:off x="7964724" y="4591477"/>
            <a:ext cx="2044980" cy="5424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93000"/>
              </a:lnSpc>
              <a:buNone/>
            </a:pPr>
            <a:r>
              <a:rPr lang="en-US" sz="1600" dirty="0"/>
              <a:t>Validate data “signature” with public key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F996745-0144-34B9-014D-DE1A79AD80B2}"/>
              </a:ext>
            </a:extLst>
          </p:cNvPr>
          <p:cNvSpPr txBox="1"/>
          <p:nvPr/>
        </p:nvSpPr>
        <p:spPr>
          <a:xfrm>
            <a:off x="4752128" y="4984646"/>
            <a:ext cx="18241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Can send in the open </a:t>
            </a: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47DB5B3D-82C5-53B5-4206-F4E87A97ED19}"/>
              </a:ext>
            </a:extLst>
          </p:cNvPr>
          <p:cNvGrpSpPr/>
          <p:nvPr/>
        </p:nvGrpSpPr>
        <p:grpSpPr>
          <a:xfrm>
            <a:off x="5116903" y="3816316"/>
            <a:ext cx="1013862" cy="1001121"/>
            <a:chOff x="6264079" y="4536054"/>
            <a:chExt cx="377348" cy="377347"/>
          </a:xfrm>
        </p:grpSpPr>
        <p:pic>
          <p:nvPicPr>
            <p:cNvPr id="54" name="Graphic 53" descr="Earth globe: Asia and Australia with solid fill">
              <a:extLst>
                <a:ext uri="{FF2B5EF4-FFF2-40B4-BE49-F238E27FC236}">
                  <a16:creationId xmlns:a16="http://schemas.microsoft.com/office/drawing/2014/main" id="{FFBD2F1D-267C-786D-DB42-5F7EA54391C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6264080" y="4536054"/>
              <a:ext cx="377347" cy="377347"/>
            </a:xfrm>
            <a:prstGeom prst="rect">
              <a:avLst/>
            </a:prstGeom>
          </p:spPr>
        </p:pic>
        <p:cxnSp>
          <p:nvCxnSpPr>
            <p:cNvPr id="59" name="Curved Connector 58">
              <a:extLst>
                <a:ext uri="{FF2B5EF4-FFF2-40B4-BE49-F238E27FC236}">
                  <a16:creationId xmlns:a16="http://schemas.microsoft.com/office/drawing/2014/main" id="{1462B7D9-8FB3-E4F3-C1A0-FB5AD94F5E0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64079" y="4652272"/>
              <a:ext cx="178602" cy="101303"/>
            </a:xfrm>
            <a:prstGeom prst="curvedConnector3">
              <a:avLst>
                <a:gd name="adj1" fmla="val -26210"/>
              </a:avLst>
            </a:prstGeom>
            <a:ln w="3175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Right Arrow 64">
            <a:extLst>
              <a:ext uri="{FF2B5EF4-FFF2-40B4-BE49-F238E27FC236}">
                <a16:creationId xmlns:a16="http://schemas.microsoft.com/office/drawing/2014/main" id="{E5B77990-F949-5796-F271-47C54F6FAEDB}"/>
              </a:ext>
            </a:extLst>
          </p:cNvPr>
          <p:cNvSpPr/>
          <p:nvPr/>
        </p:nvSpPr>
        <p:spPr>
          <a:xfrm>
            <a:off x="5074851" y="4817437"/>
            <a:ext cx="1055914" cy="153656"/>
          </a:xfrm>
          <a:prstGeom prst="rightArrow">
            <a:avLst/>
          </a:prstGeom>
          <a:noFill/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A3977367-F7C8-EFF7-E018-A37B6485092E}"/>
              </a:ext>
            </a:extLst>
          </p:cNvPr>
          <p:cNvCxnSpPr/>
          <p:nvPr/>
        </p:nvCxnSpPr>
        <p:spPr>
          <a:xfrm>
            <a:off x="1200150" y="3667125"/>
            <a:ext cx="10696575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59493D4-DF37-4F4F-A933-29AF6B785A91}"/>
              </a:ext>
            </a:extLst>
          </p:cNvPr>
          <p:cNvSpPr txBox="1">
            <a:spLocks/>
          </p:cNvSpPr>
          <p:nvPr/>
        </p:nvSpPr>
        <p:spPr>
          <a:xfrm>
            <a:off x="6548438" y="5875273"/>
            <a:ext cx="5485908" cy="7935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/>
              <a:t>*Log in securely, then provide server with your public key if you want to authenticate this way.</a:t>
            </a:r>
          </a:p>
        </p:txBody>
      </p:sp>
    </p:spTree>
    <p:extLst>
      <p:ext uri="{BB962C8B-B14F-4D97-AF65-F5344CB8AC3E}">
        <p14:creationId xmlns:p14="http://schemas.microsoft.com/office/powerpoint/2010/main" val="32279188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7EA653-B6F7-6DFA-8091-D42506122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Terminology: </a:t>
            </a:r>
            <a:r>
              <a:rPr lang="en-US" i="1" dirty="0"/>
              <a:t>remote</a:t>
            </a:r>
            <a:r>
              <a:rPr lang="en-US" dirty="0"/>
              <a:t> versus </a:t>
            </a:r>
            <a:r>
              <a:rPr lang="en-US" i="1" dirty="0"/>
              <a:t>local</a:t>
            </a:r>
            <a:r>
              <a:rPr lang="en-US" dirty="0"/>
              <a:t> repository</a:t>
            </a:r>
          </a:p>
        </p:txBody>
      </p:sp>
      <p:pic>
        <p:nvPicPr>
          <p:cNvPr id="5" name="Content Placeholder 4" descr="Illuminated server room panel">
            <a:extLst>
              <a:ext uri="{FF2B5EF4-FFF2-40B4-BE49-F238E27FC236}">
                <a16:creationId xmlns:a16="http://schemas.microsoft.com/office/drawing/2014/main" id="{7D51543C-2F6B-AAC4-CEDA-440C75E3CA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161060"/>
            <a:ext cx="2231158" cy="1485986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41A7968-8AE4-CC6F-513A-62466CCD4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54751-BA75-EE4A-8AA4-DB5A7B37A136}" type="slidenum">
              <a:rPr lang="en-US" smtClean="0"/>
              <a:t>3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CF12F8-FC1E-95EC-4B5B-79F719DA27CB}"/>
              </a:ext>
            </a:extLst>
          </p:cNvPr>
          <p:cNvSpPr txBox="1"/>
          <p:nvPr/>
        </p:nvSpPr>
        <p:spPr>
          <a:xfrm>
            <a:off x="3248158" y="2161060"/>
            <a:ext cx="5874486" cy="872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u="sng" dirty="0" err="1"/>
              <a:t>Github.com</a:t>
            </a:r>
            <a:r>
              <a:rPr lang="en-US" b="1" u="sng" dirty="0"/>
              <a:t> hosts git repositories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https://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github.com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/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your-username</a:t>
            </a:r>
            <a:r>
              <a:rPr lang="en-US" dirty="0"/>
              <a:t>/</a:t>
            </a:r>
            <a:r>
              <a:rPr lang="en-US" dirty="0">
                <a:solidFill>
                  <a:srgbClr val="002060"/>
                </a:solidFill>
              </a:rPr>
              <a:t>your-repo-name</a:t>
            </a:r>
          </a:p>
        </p:txBody>
      </p:sp>
      <p:pic>
        <p:nvPicPr>
          <p:cNvPr id="8" name="Picture 7" descr="A person sitting in an airplane seat using a laptop computer">
            <a:extLst>
              <a:ext uri="{FF2B5EF4-FFF2-40B4-BE49-F238E27FC236}">
                <a16:creationId xmlns:a16="http://schemas.microsoft.com/office/drawing/2014/main" id="{A8E1AE14-29CD-0D52-06EB-71B1E90340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5356" y="4340178"/>
            <a:ext cx="2628900" cy="17526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DA668A0-8C3C-19A4-B5A7-3A570C5F7DB7}"/>
              </a:ext>
            </a:extLst>
          </p:cNvPr>
          <p:cNvSpPr txBox="1"/>
          <p:nvPr/>
        </p:nvSpPr>
        <p:spPr>
          <a:xfrm>
            <a:off x="3771088" y="4332827"/>
            <a:ext cx="4907264" cy="457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/>
              <a:t>You clone the remote repo to your computer</a:t>
            </a:r>
          </a:p>
        </p:txBody>
      </p:sp>
      <p:pic>
        <p:nvPicPr>
          <p:cNvPr id="1026" name="Picture 2" descr="GitHub Logos and Usage · GitHub">
            <a:extLst>
              <a:ext uri="{FF2B5EF4-FFF2-40B4-BE49-F238E27FC236}">
                <a16:creationId xmlns:a16="http://schemas.microsoft.com/office/drawing/2014/main" id="{A76F0F4D-48C2-451A-2A6E-BAC20DC906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915" y="2176310"/>
            <a:ext cx="517464" cy="517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Graphic 10" descr="Laptop with solid fill">
            <a:extLst>
              <a:ext uri="{FF2B5EF4-FFF2-40B4-BE49-F238E27FC236}">
                <a16:creationId xmlns:a16="http://schemas.microsoft.com/office/drawing/2014/main" id="{B5F11070-690B-F921-A17D-83F8F5B07C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13653" y="4308648"/>
            <a:ext cx="560172" cy="560172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1F13C24-DDC8-D73F-B534-6F7CA8D60B74}"/>
              </a:ext>
            </a:extLst>
          </p:cNvPr>
          <p:cNvCxnSpPr>
            <a:cxnSpLocks/>
          </p:cNvCxnSpPr>
          <p:nvPr/>
        </p:nvCxnSpPr>
        <p:spPr>
          <a:xfrm>
            <a:off x="4162097" y="3646960"/>
            <a:ext cx="4960547" cy="693218"/>
          </a:xfrm>
          <a:prstGeom prst="straightConnector1">
            <a:avLst/>
          </a:prstGeom>
          <a:ln w="63500">
            <a:solidFill>
              <a:srgbClr val="C0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26490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BF4272-3A09-B5D9-1530-6044D23BC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663" y="1376855"/>
            <a:ext cx="5821867" cy="728956"/>
          </a:xfrm>
        </p:spPr>
        <p:txBody>
          <a:bodyPr>
            <a:normAutofit/>
          </a:bodyPr>
          <a:lstStyle/>
          <a:p>
            <a:r>
              <a:rPr lang="en-US" sz="2400" b="1" dirty="0"/>
              <a:t>Check for existing keys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4C3DFD-565A-71B3-8C67-0E252A9E3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54751-BA75-EE4A-8AA4-DB5A7B37A136}" type="slidenum">
              <a:rPr lang="en-US" smtClean="0"/>
              <a:t>30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35A69C4-8E9E-47C7-F11A-BEA3956D47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5663" y="1786566"/>
            <a:ext cx="12198002" cy="5840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dirty="0">
                <a:hlinkClick r:id="rId2"/>
              </a:rPr>
              <a:t>https://</a:t>
            </a:r>
            <a:r>
              <a:rPr lang="en-US" sz="1600" dirty="0" err="1">
                <a:hlinkClick r:id="rId2"/>
              </a:rPr>
              <a:t>docs.github.com</a:t>
            </a:r>
            <a:r>
              <a:rPr lang="en-US" sz="1600" dirty="0">
                <a:hlinkClick r:id="rId2"/>
              </a:rPr>
              <a:t>/</a:t>
            </a:r>
            <a:r>
              <a:rPr lang="en-US" sz="1600" dirty="0" err="1">
                <a:hlinkClick r:id="rId2"/>
              </a:rPr>
              <a:t>en</a:t>
            </a:r>
            <a:r>
              <a:rPr lang="en-US" sz="1600" dirty="0">
                <a:hlinkClick r:id="rId2"/>
              </a:rPr>
              <a:t>/authentication/connecting-to-</a:t>
            </a:r>
            <a:r>
              <a:rPr lang="en-US" sz="1600" dirty="0" err="1">
                <a:hlinkClick r:id="rId2"/>
              </a:rPr>
              <a:t>github</a:t>
            </a:r>
            <a:r>
              <a:rPr lang="en-US" sz="1600" dirty="0">
                <a:hlinkClick r:id="rId2"/>
              </a:rPr>
              <a:t>-with-</a:t>
            </a:r>
            <a:r>
              <a:rPr lang="en-US" sz="1600" dirty="0" err="1">
                <a:hlinkClick r:id="rId2"/>
              </a:rPr>
              <a:t>ssh</a:t>
            </a:r>
            <a:r>
              <a:rPr lang="en-US" sz="1600" dirty="0">
                <a:hlinkClick r:id="rId2"/>
              </a:rPr>
              <a:t>/checking-for-existing-</a:t>
            </a:r>
            <a:r>
              <a:rPr lang="en-US" sz="1600" dirty="0" err="1">
                <a:hlinkClick r:id="rId2"/>
              </a:rPr>
              <a:t>ssh</a:t>
            </a:r>
            <a:r>
              <a:rPr lang="en-US" sz="1600" dirty="0">
                <a:hlinkClick r:id="rId2"/>
              </a:rPr>
              <a:t>-keys</a:t>
            </a:r>
          </a:p>
          <a:p>
            <a:pPr marL="457200" indent="-457200">
              <a:buFont typeface="+mj-lt"/>
              <a:buAutoNum type="arabicPeriod"/>
            </a:pPr>
            <a:endParaRPr lang="en-US" sz="1600" dirty="0">
              <a:hlinkClick r:id="rId2"/>
            </a:endParaRPr>
          </a:p>
          <a:p>
            <a:pPr marL="457200" indent="-457200">
              <a:buFont typeface="+mj-lt"/>
              <a:buAutoNum type="arabicPeriod"/>
            </a:pPr>
            <a:endParaRPr lang="en-US" sz="1600" dirty="0">
              <a:hlinkClick r:id="rId2"/>
            </a:endParaRPr>
          </a:p>
        </p:txBody>
      </p:sp>
      <p:sp>
        <p:nvSpPr>
          <p:cNvPr id="3" name="Content Placeholder 5">
            <a:hlinkClick r:id="rId3"/>
            <a:extLst>
              <a:ext uri="{FF2B5EF4-FFF2-40B4-BE49-F238E27FC236}">
                <a16:creationId xmlns:a16="http://schemas.microsoft.com/office/drawing/2014/main" id="{77C26E21-4231-C480-1F53-634FB4ADBF37}"/>
              </a:ext>
            </a:extLst>
          </p:cNvPr>
          <p:cNvSpPr txBox="1">
            <a:spLocks/>
          </p:cNvSpPr>
          <p:nvPr/>
        </p:nvSpPr>
        <p:spPr>
          <a:xfrm>
            <a:off x="805663" y="2674512"/>
            <a:ext cx="12198002" cy="4046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Franklin Gothic Book" panose="020B0503020102020204" pitchFamily="34" charset="0"/>
              <a:buNone/>
            </a:pPr>
            <a:r>
              <a:rPr lang="en-US" sz="1600" dirty="0">
                <a:hlinkClick r:id="rId3"/>
              </a:rPr>
              <a:t>https://</a:t>
            </a:r>
            <a:r>
              <a:rPr lang="en-US" sz="1600" dirty="0" err="1">
                <a:hlinkClick r:id="rId3"/>
              </a:rPr>
              <a:t>docs.github.com</a:t>
            </a:r>
            <a:r>
              <a:rPr lang="en-US" sz="1600" dirty="0">
                <a:hlinkClick r:id="rId3"/>
              </a:rPr>
              <a:t>/</a:t>
            </a:r>
            <a:r>
              <a:rPr lang="en-US" sz="1600" dirty="0" err="1">
                <a:hlinkClick r:id="rId3"/>
              </a:rPr>
              <a:t>en</a:t>
            </a:r>
            <a:r>
              <a:rPr lang="en-US" sz="1600" dirty="0">
                <a:hlinkClick r:id="rId3"/>
              </a:rPr>
              <a:t>/authentication/connecting-to-</a:t>
            </a:r>
            <a:r>
              <a:rPr lang="en-US" sz="1600" dirty="0" err="1">
                <a:hlinkClick r:id="rId3"/>
              </a:rPr>
              <a:t>github</a:t>
            </a:r>
            <a:r>
              <a:rPr lang="en-US" sz="1600" dirty="0">
                <a:hlinkClick r:id="rId3"/>
              </a:rPr>
              <a:t>-with-</a:t>
            </a:r>
            <a:r>
              <a:rPr lang="en-US" sz="1600" dirty="0" err="1">
                <a:hlinkClick r:id="rId3"/>
              </a:rPr>
              <a:t>ssh</a:t>
            </a:r>
            <a:r>
              <a:rPr lang="en-US" sz="1600" dirty="0">
                <a:hlinkClick r:id="rId3"/>
              </a:rPr>
              <a:t>/generating-a-new-</a:t>
            </a:r>
            <a:r>
              <a:rPr lang="en-US" sz="1600" dirty="0" err="1">
                <a:hlinkClick r:id="rId3"/>
              </a:rPr>
              <a:t>ssh</a:t>
            </a:r>
            <a:r>
              <a:rPr lang="en-US" sz="1600" dirty="0">
                <a:hlinkClick r:id="rId3"/>
              </a:rPr>
              <a:t>-key-and-adding-it-to-the-</a:t>
            </a:r>
            <a:r>
              <a:rPr lang="en-US" sz="1600" dirty="0" err="1">
                <a:hlinkClick r:id="rId3"/>
              </a:rPr>
              <a:t>ssh</a:t>
            </a:r>
            <a:r>
              <a:rPr lang="en-US" sz="1600" dirty="0">
                <a:hlinkClick r:id="rId3"/>
              </a:rPr>
              <a:t>-agent</a:t>
            </a:r>
            <a:endParaRPr lang="en-US" sz="1600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40ADA75-7A9D-60D5-EF04-E3991E57FF6A}"/>
              </a:ext>
            </a:extLst>
          </p:cNvPr>
          <p:cNvSpPr txBox="1">
            <a:spLocks/>
          </p:cNvSpPr>
          <p:nvPr/>
        </p:nvSpPr>
        <p:spPr>
          <a:xfrm>
            <a:off x="805663" y="2264801"/>
            <a:ext cx="5821867" cy="72895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/>
              <a:t>Generate new keys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09D7FDF0-F237-630D-44D2-56F4D9FD7B1D}"/>
              </a:ext>
            </a:extLst>
          </p:cNvPr>
          <p:cNvSpPr txBox="1">
            <a:spLocks/>
          </p:cNvSpPr>
          <p:nvPr/>
        </p:nvSpPr>
        <p:spPr>
          <a:xfrm>
            <a:off x="805663" y="3151473"/>
            <a:ext cx="6810473" cy="72895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/>
              <a:t>Adding the new key to your account</a:t>
            </a:r>
          </a:p>
        </p:txBody>
      </p:sp>
      <p:sp>
        <p:nvSpPr>
          <p:cNvPr id="12" name="Content Placeholder 5">
            <a:hlinkClick r:id="rId3"/>
            <a:extLst>
              <a:ext uri="{FF2B5EF4-FFF2-40B4-BE49-F238E27FC236}">
                <a16:creationId xmlns:a16="http://schemas.microsoft.com/office/drawing/2014/main" id="{A93CC35C-7AD9-5949-D26B-0B69FE529315}"/>
              </a:ext>
            </a:extLst>
          </p:cNvPr>
          <p:cNvSpPr txBox="1">
            <a:spLocks/>
          </p:cNvSpPr>
          <p:nvPr/>
        </p:nvSpPr>
        <p:spPr>
          <a:xfrm>
            <a:off x="805663" y="3561184"/>
            <a:ext cx="12198002" cy="4046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Franklin Gothic Book" panose="020B0503020102020204" pitchFamily="34" charset="0"/>
              <a:buNone/>
            </a:pPr>
            <a:r>
              <a:rPr lang="en-US" sz="1600" dirty="0">
                <a:hlinkClick r:id="rId4"/>
              </a:rPr>
              <a:t>https://docs.github.com/en/authentication/connecting-to-github-with-ssh/adding-a-new-ssh-key-to-your-github-account</a:t>
            </a:r>
            <a:endParaRPr lang="en-US" sz="1600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4A154EE7-BDC0-B428-737B-A10654054EA0}"/>
              </a:ext>
            </a:extLst>
          </p:cNvPr>
          <p:cNvSpPr txBox="1">
            <a:spLocks/>
          </p:cNvSpPr>
          <p:nvPr/>
        </p:nvSpPr>
        <p:spPr>
          <a:xfrm>
            <a:off x="805663" y="4034617"/>
            <a:ext cx="6810473" cy="72895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/>
              <a:t>Testing the connection</a:t>
            </a:r>
          </a:p>
        </p:txBody>
      </p:sp>
      <p:sp>
        <p:nvSpPr>
          <p:cNvPr id="14" name="Content Placeholder 5">
            <a:hlinkClick r:id="rId3"/>
            <a:extLst>
              <a:ext uri="{FF2B5EF4-FFF2-40B4-BE49-F238E27FC236}">
                <a16:creationId xmlns:a16="http://schemas.microsoft.com/office/drawing/2014/main" id="{9783662A-86DB-361B-2B8D-8B3F08BB00B2}"/>
              </a:ext>
            </a:extLst>
          </p:cNvPr>
          <p:cNvSpPr txBox="1">
            <a:spLocks/>
          </p:cNvSpPr>
          <p:nvPr/>
        </p:nvSpPr>
        <p:spPr>
          <a:xfrm>
            <a:off x="805663" y="4444328"/>
            <a:ext cx="9105708" cy="4046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Franklin Gothic Book" panose="020B0503020102020204" pitchFamily="34" charset="0"/>
              <a:buNone/>
            </a:pPr>
            <a:r>
              <a:rPr lang="en-US" sz="1600" dirty="0">
                <a:hlinkClick r:id="rId5"/>
              </a:rPr>
              <a:t>https://docs.github.com/en/authentication/connecting-to-github-with-ssh/testing-your-ssh-connection</a:t>
            </a:r>
            <a:endParaRPr lang="en-US" sz="16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38C4071-57BD-2DCC-DE56-8894F06F855C}"/>
              </a:ext>
            </a:extLst>
          </p:cNvPr>
          <p:cNvSpPr txBox="1"/>
          <p:nvPr/>
        </p:nvSpPr>
        <p:spPr>
          <a:xfrm>
            <a:off x="882870" y="5448123"/>
            <a:ext cx="9806152" cy="587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RStudio Terminal tab, do: </a:t>
            </a:r>
          </a:p>
          <a:p>
            <a:r>
              <a:rPr lang="en-US" sz="1800" dirty="0">
                <a:solidFill>
                  <a:srgbClr val="000000"/>
                </a:solidFill>
                <a:latin typeface="Menlo-Regular" panose="020B0609030804020204" pitchFamily="49" charset="0"/>
              </a:rPr>
              <a:t>git remote set-</a:t>
            </a:r>
            <a:r>
              <a:rPr lang="en-US" sz="1800" dirty="0" err="1">
                <a:solidFill>
                  <a:srgbClr val="000000"/>
                </a:solidFill>
                <a:latin typeface="Menlo-Regular" panose="020B0609030804020204" pitchFamily="49" charset="0"/>
              </a:rPr>
              <a:t>url</a:t>
            </a:r>
            <a:r>
              <a:rPr lang="en-US" sz="1800" dirty="0">
                <a:solidFill>
                  <a:srgbClr val="000000"/>
                </a:solidFill>
                <a:latin typeface="Menlo-Regular" panose="020B0609030804020204" pitchFamily="49" charset="0"/>
              </a:rPr>
              <a:t> origin  </a:t>
            </a:r>
            <a:r>
              <a:rPr lang="en-US" sz="1800" dirty="0" err="1">
                <a:solidFill>
                  <a:srgbClr val="000000"/>
                </a:solidFill>
                <a:latin typeface="Menlo-Regular" panose="020B0609030804020204" pitchFamily="49" charset="0"/>
              </a:rPr>
              <a:t>git@github.com:</a:t>
            </a:r>
            <a:r>
              <a:rPr lang="en-US" sz="1800" b="1" dirty="0" err="1">
                <a:solidFill>
                  <a:srgbClr val="000000"/>
                </a:solidFill>
                <a:latin typeface="Menlo-Regular" panose="020B0609030804020204" pitchFamily="49" charset="0"/>
              </a:rPr>
              <a:t>meekrob</a:t>
            </a:r>
            <a:r>
              <a:rPr lang="en-US" sz="1800" dirty="0">
                <a:solidFill>
                  <a:srgbClr val="000000"/>
                </a:solidFill>
                <a:latin typeface="Menlo-Regular" panose="020B0609030804020204" pitchFamily="49" charset="0"/>
              </a:rPr>
              <a:t>/my-</a:t>
            </a:r>
            <a:r>
              <a:rPr lang="en-US" sz="1800" dirty="0" err="1">
                <a:solidFill>
                  <a:srgbClr val="000000"/>
                </a:solidFill>
                <a:latin typeface="Menlo-Regular" panose="020B0609030804020204" pitchFamily="49" charset="0"/>
              </a:rPr>
              <a:t>resources.git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26683B7-FF8C-4207-A518-A333F1110B45}"/>
              </a:ext>
            </a:extLst>
          </p:cNvPr>
          <p:cNvSpPr txBox="1"/>
          <p:nvPr/>
        </p:nvSpPr>
        <p:spPr>
          <a:xfrm>
            <a:off x="882870" y="6219090"/>
            <a:ext cx="4834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Now click the up-arrow to push!!!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670A8F73-287C-3957-9206-82B38F312762}"/>
              </a:ext>
            </a:extLst>
          </p:cNvPr>
          <p:cNvSpPr txBox="1">
            <a:spLocks/>
          </p:cNvSpPr>
          <p:nvPr/>
        </p:nvSpPr>
        <p:spPr>
          <a:xfrm>
            <a:off x="893381" y="4946966"/>
            <a:ext cx="6810473" cy="66268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/>
              <a:t>Go back to RStudio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58A0C32-6656-9F14-A71F-F40D122C732C}"/>
              </a:ext>
            </a:extLst>
          </p:cNvPr>
          <p:cNvSpPr txBox="1"/>
          <p:nvPr/>
        </p:nvSpPr>
        <p:spPr>
          <a:xfrm>
            <a:off x="1198179" y="80953"/>
            <a:ext cx="1046830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+mj-lt"/>
              </a:rPr>
              <a:t>Exercise for rest of class. </a:t>
            </a:r>
            <a:r>
              <a:rPr lang="en-US" sz="3200" dirty="0">
                <a:latin typeface="+mj-lt"/>
              </a:rPr>
              <a:t>Work in groups of your own OS</a:t>
            </a:r>
          </a:p>
          <a:p>
            <a:pPr algn="ctr"/>
            <a:r>
              <a:rPr lang="en-US" sz="3200" dirty="0">
                <a:latin typeface="+mj-lt"/>
              </a:rPr>
              <a:t>On the links below, make sure you click the tab for your OS.</a:t>
            </a:r>
          </a:p>
          <a:p>
            <a:pPr algn="ctr"/>
            <a:endParaRPr lang="en-US" sz="3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144151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D7FAF-4F41-191C-F4A8-75D8BF6AE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9F7756-66EC-E115-94AD-0AC2DDB4AA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749972"/>
            <a:ext cx="9601200" cy="4703413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Adding Collaborators</a:t>
            </a:r>
          </a:p>
          <a:p>
            <a:pPr lvl="1"/>
            <a:r>
              <a:rPr lang="en-US" dirty="0"/>
              <a:t>Partner up. Add one another to your repo as a collaborator</a:t>
            </a:r>
          </a:p>
          <a:p>
            <a:pPr lvl="1"/>
            <a:r>
              <a:rPr lang="en-US" dirty="0"/>
              <a:t>Have a resource or template that you are going to share with your partner</a:t>
            </a:r>
          </a:p>
          <a:p>
            <a:r>
              <a:rPr lang="en-US" dirty="0"/>
              <a:t>Branching and Pull requests</a:t>
            </a:r>
          </a:p>
          <a:p>
            <a:pPr lvl="1"/>
            <a:r>
              <a:rPr lang="en-US" dirty="0"/>
              <a:t>You are a newly added collaborator on your partner’s repo</a:t>
            </a:r>
          </a:p>
          <a:p>
            <a:pPr lvl="1"/>
            <a:r>
              <a:rPr lang="en-US" dirty="0"/>
              <a:t>You will:</a:t>
            </a:r>
          </a:p>
          <a:p>
            <a:pPr lvl="2"/>
            <a:r>
              <a:rPr lang="en-US" dirty="0"/>
              <a:t>Clone their repo</a:t>
            </a:r>
          </a:p>
          <a:p>
            <a:pPr lvl="2"/>
            <a:r>
              <a:rPr lang="en-US" dirty="0"/>
              <a:t>Make a new branch</a:t>
            </a:r>
          </a:p>
          <a:p>
            <a:pPr lvl="2"/>
            <a:r>
              <a:rPr lang="en-US" dirty="0"/>
              <a:t>Add a resource to a repo in that branch</a:t>
            </a:r>
          </a:p>
          <a:p>
            <a:pPr lvl="2"/>
            <a:r>
              <a:rPr lang="en-US" dirty="0"/>
              <a:t>Make a pull request</a:t>
            </a:r>
          </a:p>
          <a:p>
            <a:pPr lvl="1"/>
            <a:r>
              <a:rPr lang="en-US" dirty="0"/>
              <a:t>They will do the same on yours</a:t>
            </a:r>
          </a:p>
          <a:p>
            <a:pPr lvl="1"/>
            <a:r>
              <a:rPr lang="en-US" dirty="0"/>
              <a:t>You must merge the pull request</a:t>
            </a:r>
          </a:p>
          <a:p>
            <a:r>
              <a:rPr lang="en-US" dirty="0"/>
              <a:t>Forking</a:t>
            </a:r>
          </a:p>
          <a:p>
            <a:pPr lvl="1"/>
            <a:r>
              <a:rPr lang="en-US" dirty="0"/>
              <a:t>Fork the class repo</a:t>
            </a:r>
          </a:p>
          <a:p>
            <a:pPr lvl="1"/>
            <a:r>
              <a:rPr lang="en-US" dirty="0"/>
              <a:t>Add two assignments </a:t>
            </a:r>
          </a:p>
          <a:p>
            <a:r>
              <a:rPr lang="en-US" dirty="0" err="1"/>
              <a:t>Github</a:t>
            </a:r>
            <a:r>
              <a:rPr lang="en-US" dirty="0"/>
              <a:t> Pages and making a Portfolios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AA910C-E7DC-27B0-FB91-50EFD4573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54751-BA75-EE4A-8AA4-DB5A7B37A136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1175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EFD3F6-90D3-7331-0EB9-A1AECFF17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and final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DA2AD1-7AF8-BC78-51B8-64AB174D86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 to your resources repo</a:t>
            </a:r>
          </a:p>
          <a:p>
            <a:pPr lvl="1"/>
            <a:r>
              <a:rPr lang="en-US" dirty="0"/>
              <a:t>Templates</a:t>
            </a:r>
          </a:p>
          <a:p>
            <a:pPr lvl="1"/>
            <a:r>
              <a:rPr lang="en-US" dirty="0"/>
              <a:t>Links to modules</a:t>
            </a:r>
          </a:p>
          <a:p>
            <a:r>
              <a:rPr lang="en-US" dirty="0"/>
              <a:t>Make a fork of the class repo</a:t>
            </a:r>
          </a:p>
          <a:p>
            <a:pPr lvl="1"/>
            <a:r>
              <a:rPr lang="en-US" dirty="0"/>
              <a:t>Make an assignments folder and add your work</a:t>
            </a:r>
          </a:p>
          <a:p>
            <a:r>
              <a:rPr lang="en-US" dirty="0"/>
              <a:t>Make a </a:t>
            </a:r>
            <a:r>
              <a:rPr lang="en-US" dirty="0" err="1"/>
              <a:t>github.io</a:t>
            </a:r>
            <a:r>
              <a:rPr lang="en-US" dirty="0"/>
              <a:t> portfolio for your </a:t>
            </a:r>
            <a:r>
              <a:rPr lang="en-US" dirty="0" err="1"/>
              <a:t>github</a:t>
            </a:r>
            <a:r>
              <a:rPr lang="en-US" dirty="0"/>
              <a:t> account (using </a:t>
            </a:r>
            <a:r>
              <a:rPr lang="en-US" dirty="0" err="1"/>
              <a:t>github</a:t>
            </a:r>
            <a:r>
              <a:rPr lang="en-US" dirty="0"/>
              <a:t> pages)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2CD55E-560E-1BAF-6AC3-9E8A7D1D4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54751-BA75-EE4A-8AA4-DB5A7B37A136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0028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36E78-AD26-C9AC-228E-76FD009630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Using an App with Git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A15170-F038-F519-2B78-5058738D77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Github</a:t>
            </a:r>
            <a:r>
              <a:rPr lang="en-US" dirty="0"/>
              <a:t> desktop</a:t>
            </a:r>
          </a:p>
          <a:p>
            <a:r>
              <a:rPr lang="en-US" b="1" dirty="0"/>
              <a:t>SourceTree (Atlassian)– shows graph of branches</a:t>
            </a:r>
          </a:p>
          <a:p>
            <a:r>
              <a:rPr lang="en-US" dirty="0"/>
              <a:t>Other IDEs, such as VS Code, RStudio, etc., that highlight status of files in repo and commit/push/pull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453604-AD77-36D7-6358-4055D5127F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54751-BA75-EE4A-8AA4-DB5A7B37A136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2897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7A22D6-F3CE-1EA1-40EC-54F87BE3B7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2263"/>
            <a:ext cx="10904457" cy="1325563"/>
          </a:xfrm>
        </p:spPr>
        <p:txBody>
          <a:bodyPr>
            <a:normAutofit/>
          </a:bodyPr>
          <a:lstStyle/>
          <a:p>
            <a:r>
              <a:rPr lang="en-US" dirty="0"/>
              <a:t>Steps to working on a repo: step 0. Clone repo.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EE02BA-2719-F2AD-5C93-3AE86F7078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8880" y="4259107"/>
            <a:ext cx="4320393" cy="246259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Creates new folder on your computer. </a:t>
            </a:r>
            <a:r>
              <a:rPr lang="en-US" sz="2000" b="1" dirty="0"/>
              <a:t>Working tree (your files)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46ED7E-CE4C-F5CC-272F-66AB52B006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54751-BA75-EE4A-8AA4-DB5A7B37A136}" type="slidenum">
              <a:rPr lang="en-US" smtClean="0"/>
              <a:t>4</a:t>
            </a:fld>
            <a:endParaRPr lang="en-US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CC3E0DA-1749-8A64-B694-53C1264A887F}"/>
              </a:ext>
            </a:extLst>
          </p:cNvPr>
          <p:cNvSpPr txBox="1">
            <a:spLocks/>
          </p:cNvSpPr>
          <p:nvPr/>
        </p:nvSpPr>
        <p:spPr>
          <a:xfrm>
            <a:off x="817958" y="1367595"/>
            <a:ext cx="4028084" cy="8338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Clone Remote (1</a:t>
            </a:r>
            <a:r>
              <a:rPr lang="en-US" sz="2000" baseline="30000" dirty="0"/>
              <a:t>st</a:t>
            </a:r>
            <a:r>
              <a:rPr lang="en-US" sz="2000" dirty="0"/>
              <a:t> step, done once)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5A6EE35-B68F-AA6A-8473-03AB885C42E1}"/>
              </a:ext>
            </a:extLst>
          </p:cNvPr>
          <p:cNvCxnSpPr/>
          <p:nvPr/>
        </p:nvCxnSpPr>
        <p:spPr>
          <a:xfrm>
            <a:off x="2764221" y="2249214"/>
            <a:ext cx="0" cy="1179786"/>
          </a:xfrm>
          <a:prstGeom prst="straightConnector1">
            <a:avLst/>
          </a:prstGeom>
          <a:ln w="635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F4A6167-1B83-5202-A711-EF2ED25F3677}"/>
              </a:ext>
            </a:extLst>
          </p:cNvPr>
          <p:cNvSpPr txBox="1">
            <a:spLocks/>
          </p:cNvSpPr>
          <p:nvPr/>
        </p:nvSpPr>
        <p:spPr>
          <a:xfrm>
            <a:off x="2900365" y="2449513"/>
            <a:ext cx="3073037" cy="7232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/>
              <a:t>Downloads files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dirty="0"/>
              <a:t>and git data </a:t>
            </a:r>
          </a:p>
        </p:txBody>
      </p:sp>
      <p:pic>
        <p:nvPicPr>
          <p:cNvPr id="8" name="Picture 2" descr="GitHub Logos and Usage · GitHub">
            <a:extLst>
              <a:ext uri="{FF2B5EF4-FFF2-40B4-BE49-F238E27FC236}">
                <a16:creationId xmlns:a16="http://schemas.microsoft.com/office/drawing/2014/main" id="{8AF5C034-B08A-646F-6531-6825120623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5489" y="1866915"/>
            <a:ext cx="517464" cy="517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Graphic 8" descr="Laptop with solid fill">
            <a:extLst>
              <a:ext uri="{FF2B5EF4-FFF2-40B4-BE49-F238E27FC236}">
                <a16:creationId xmlns:a16="http://schemas.microsoft.com/office/drawing/2014/main" id="{627713F6-27EC-BE09-4991-989E4EE1AD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05489" y="3429000"/>
            <a:ext cx="560172" cy="560172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04E8D3A5-47B9-CA99-A07C-54DAF1174BD0}"/>
              </a:ext>
            </a:extLst>
          </p:cNvPr>
          <p:cNvGrpSpPr/>
          <p:nvPr/>
        </p:nvGrpSpPr>
        <p:grpSpPr>
          <a:xfrm>
            <a:off x="6279917" y="1220033"/>
            <a:ext cx="6155585" cy="4202026"/>
            <a:chOff x="6279917" y="1220033"/>
            <a:chExt cx="6155585" cy="4202026"/>
          </a:xfrm>
        </p:grpSpPr>
        <p:sp>
          <p:nvSpPr>
            <p:cNvPr id="10" name="Content Placeholder 2">
              <a:extLst>
                <a:ext uri="{FF2B5EF4-FFF2-40B4-BE49-F238E27FC236}">
                  <a16:creationId xmlns:a16="http://schemas.microsoft.com/office/drawing/2014/main" id="{9384576B-D1E2-D213-F562-90E4C98B4F2B}"/>
                </a:ext>
              </a:extLst>
            </p:cNvPr>
            <p:cNvSpPr txBox="1">
              <a:spLocks/>
            </p:cNvSpPr>
            <p:nvPr/>
          </p:nvSpPr>
          <p:spPr>
            <a:xfrm>
              <a:off x="7083603" y="4223421"/>
              <a:ext cx="4496525" cy="1198638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2000" dirty="0"/>
                <a:t>Creates new folder on your computer. Repository files are in “File ”tab in RStudio</a:t>
              </a:r>
            </a:p>
          </p:txBody>
        </p:sp>
        <p:sp>
          <p:nvSpPr>
            <p:cNvPr id="11" name="Content Placeholder 2">
              <a:extLst>
                <a:ext uri="{FF2B5EF4-FFF2-40B4-BE49-F238E27FC236}">
                  <a16:creationId xmlns:a16="http://schemas.microsoft.com/office/drawing/2014/main" id="{98AD3C82-7056-AB2A-A3BD-13156897E60C}"/>
                </a:ext>
              </a:extLst>
            </p:cNvPr>
            <p:cNvSpPr txBox="1">
              <a:spLocks/>
            </p:cNvSpPr>
            <p:nvPr/>
          </p:nvSpPr>
          <p:spPr>
            <a:xfrm>
              <a:off x="7948535" y="1367595"/>
              <a:ext cx="4232953" cy="113774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Font typeface="Wingdings" pitchFamily="2" charset="2"/>
                <a:buChar char="à"/>
              </a:pPr>
              <a:r>
                <a:rPr lang="en-US" sz="2000" dirty="0"/>
                <a:t>New project </a:t>
              </a:r>
              <a:r>
                <a:rPr lang="en-US" sz="2000" dirty="0">
                  <a:sym typeface="Wingdings" pitchFamily="2" charset="2"/>
                </a:rPr>
                <a:t> Clone existing repo</a:t>
              </a:r>
              <a:endParaRPr lang="en-US" sz="2000" dirty="0"/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8B5A26BF-AF5B-ECA0-4CAE-82F900717E6F}"/>
                </a:ext>
              </a:extLst>
            </p:cNvPr>
            <p:cNvCxnSpPr/>
            <p:nvPr/>
          </p:nvCxnSpPr>
          <p:spPr>
            <a:xfrm>
              <a:off x="9022393" y="2249214"/>
              <a:ext cx="0" cy="1179786"/>
            </a:xfrm>
            <a:prstGeom prst="straightConnector1">
              <a:avLst/>
            </a:prstGeom>
            <a:ln w="6350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pic>
          <p:nvPicPr>
            <p:cNvPr id="14" name="Picture 2" descr="GitHub Logos and Usage · GitHub">
              <a:extLst>
                <a:ext uri="{FF2B5EF4-FFF2-40B4-BE49-F238E27FC236}">
                  <a16:creationId xmlns:a16="http://schemas.microsoft.com/office/drawing/2014/main" id="{6929D339-CE54-412B-6281-F86ACC5EDB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63661" y="2077968"/>
              <a:ext cx="517464" cy="5174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Graphic 14" descr="Laptop with solid fill">
              <a:extLst>
                <a:ext uri="{FF2B5EF4-FFF2-40B4-BE49-F238E27FC236}">
                  <a16:creationId xmlns:a16="http://schemas.microsoft.com/office/drawing/2014/main" id="{CF005C2E-C17B-4543-9504-7401507042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763661" y="3429000"/>
              <a:ext cx="560172" cy="560172"/>
            </a:xfrm>
            <a:prstGeom prst="rect">
              <a:avLst/>
            </a:prstGeom>
          </p:spPr>
        </p:pic>
        <p:pic>
          <p:nvPicPr>
            <p:cNvPr id="2050" name="Picture 2" descr="RStudio Logo Usage Guidelines - RStudio">
              <a:extLst>
                <a:ext uri="{FF2B5EF4-FFF2-40B4-BE49-F238E27FC236}">
                  <a16:creationId xmlns:a16="http://schemas.microsoft.com/office/drawing/2014/main" id="{33F28D19-9773-D991-C646-1445FA715DD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79917" y="1220033"/>
              <a:ext cx="1607373" cy="5644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Content Placeholder 2">
              <a:extLst>
                <a:ext uri="{FF2B5EF4-FFF2-40B4-BE49-F238E27FC236}">
                  <a16:creationId xmlns:a16="http://schemas.microsoft.com/office/drawing/2014/main" id="{87108658-CF90-3BD8-AEB1-5C9B2E7869F7}"/>
                </a:ext>
              </a:extLst>
            </p:cNvPr>
            <p:cNvSpPr txBox="1">
              <a:spLocks/>
            </p:cNvSpPr>
            <p:nvPr/>
          </p:nvSpPr>
          <p:spPr>
            <a:xfrm>
              <a:off x="9362465" y="2449513"/>
              <a:ext cx="3073037" cy="72323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1600" dirty="0"/>
                <a:t>Downloads files 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1600" dirty="0"/>
                <a:t>and git data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67976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1BF15F-FF2F-8F66-799D-4725B3A46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362953F-425A-2310-6175-E602E6191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54751-BA75-EE4A-8AA4-DB5A7B37A136}" type="slidenum">
              <a:rPr lang="en-US" smtClean="0"/>
              <a:t>5</a:t>
            </a:fld>
            <a:endParaRPr lang="en-US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032C4C53-355A-A684-54CF-8E860056EB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251" y="486555"/>
            <a:ext cx="9973498" cy="6006320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1AFCD17-97DA-6CE4-1038-8811B78E33B4}"/>
              </a:ext>
            </a:extLst>
          </p:cNvPr>
          <p:cNvCxnSpPr>
            <a:cxnSpLocks/>
          </p:cNvCxnSpPr>
          <p:nvPr/>
        </p:nvCxnSpPr>
        <p:spPr>
          <a:xfrm flipH="1" flipV="1">
            <a:off x="9785532" y="1506797"/>
            <a:ext cx="692998" cy="606208"/>
          </a:xfrm>
          <a:prstGeom prst="straightConnector1">
            <a:avLst/>
          </a:prstGeom>
          <a:ln w="63500">
            <a:solidFill>
              <a:srgbClr val="C0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3D0D0C1-E2C8-2F6E-7910-0B1E535EE4D1}"/>
              </a:ext>
            </a:extLst>
          </p:cNvPr>
          <p:cNvCxnSpPr>
            <a:cxnSpLocks/>
          </p:cNvCxnSpPr>
          <p:nvPr/>
        </p:nvCxnSpPr>
        <p:spPr>
          <a:xfrm flipV="1">
            <a:off x="5607695" y="2687595"/>
            <a:ext cx="976610" cy="525161"/>
          </a:xfrm>
          <a:prstGeom prst="straightConnector1">
            <a:avLst/>
          </a:prstGeom>
          <a:ln w="63500">
            <a:solidFill>
              <a:srgbClr val="C0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9FE8A4C8-B380-DE68-89F7-28AAC1FFF645}"/>
              </a:ext>
            </a:extLst>
          </p:cNvPr>
          <p:cNvSpPr/>
          <p:nvPr/>
        </p:nvSpPr>
        <p:spPr>
          <a:xfrm>
            <a:off x="6746790" y="4827227"/>
            <a:ext cx="1733664" cy="210065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CA93C7C-C571-5EF6-4203-7066FB9A6BBA}"/>
              </a:ext>
            </a:extLst>
          </p:cNvPr>
          <p:cNvSpPr txBox="1"/>
          <p:nvPr/>
        </p:nvSpPr>
        <p:spPr>
          <a:xfrm>
            <a:off x="8577558" y="4775682"/>
            <a:ext cx="2112022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untracked file</a:t>
            </a:r>
          </a:p>
          <a:p>
            <a:r>
              <a:rPr lang="en-US" sz="1400" dirty="0"/>
              <a:t>(only on my computer)</a:t>
            </a:r>
          </a:p>
        </p:txBody>
      </p:sp>
    </p:spTree>
    <p:extLst>
      <p:ext uri="{BB962C8B-B14F-4D97-AF65-F5344CB8AC3E}">
        <p14:creationId xmlns:p14="http://schemas.microsoft.com/office/powerpoint/2010/main" val="1992338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A9B39-05BB-FBB1-DADE-60F1979AA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0908" y="92692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Staying up-to-date with remote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3C10DFA-A0AF-A7DB-69E2-2D469157B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54751-BA75-EE4A-8AA4-DB5A7B37A136}" type="slidenum">
              <a:rPr lang="en-US" smtClean="0"/>
              <a:t>6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FA718F2-D1C0-D90F-2AE1-6A173BF9765E}"/>
              </a:ext>
            </a:extLst>
          </p:cNvPr>
          <p:cNvGrpSpPr/>
          <p:nvPr/>
        </p:nvGrpSpPr>
        <p:grpSpPr>
          <a:xfrm>
            <a:off x="1276007" y="2248508"/>
            <a:ext cx="1574083" cy="2360984"/>
            <a:chOff x="3776908" y="2297839"/>
            <a:chExt cx="1574083" cy="2360984"/>
          </a:xfrm>
        </p:grpSpPr>
        <p:pic>
          <p:nvPicPr>
            <p:cNvPr id="4" name="Picture 2" descr="GitHub Logos and Usage · GitHub">
              <a:extLst>
                <a:ext uri="{FF2B5EF4-FFF2-40B4-BE49-F238E27FC236}">
                  <a16:creationId xmlns:a16="http://schemas.microsoft.com/office/drawing/2014/main" id="{B5B356DE-FADF-DDD7-89B9-0BEC5288775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19616" y="2297839"/>
              <a:ext cx="517464" cy="5174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Graphic 4" descr="Laptop with solid fill">
              <a:extLst>
                <a:ext uri="{FF2B5EF4-FFF2-40B4-BE49-F238E27FC236}">
                  <a16:creationId xmlns:a16="http://schemas.microsoft.com/office/drawing/2014/main" id="{D5685F4D-39C5-83C1-9213-4C8800F99D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776908" y="4098651"/>
              <a:ext cx="560172" cy="560172"/>
            </a:xfrm>
            <a:prstGeom prst="rect">
              <a:avLst/>
            </a:prstGeom>
          </p:spPr>
        </p:pic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6DE8888C-EA1F-B9D6-D09D-368DDFFE4420}"/>
                </a:ext>
              </a:extLst>
            </p:cNvPr>
            <p:cNvCxnSpPr/>
            <p:nvPr/>
          </p:nvCxnSpPr>
          <p:spPr>
            <a:xfrm>
              <a:off x="4078014" y="2867084"/>
              <a:ext cx="0" cy="1179786"/>
            </a:xfrm>
            <a:prstGeom prst="straightConnector1">
              <a:avLst/>
            </a:prstGeom>
            <a:ln w="6350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7" name="Content Placeholder 2">
              <a:extLst>
                <a:ext uri="{FF2B5EF4-FFF2-40B4-BE49-F238E27FC236}">
                  <a16:creationId xmlns:a16="http://schemas.microsoft.com/office/drawing/2014/main" id="{91E51BAF-D337-BF62-F0B8-E23F12712F4A}"/>
                </a:ext>
              </a:extLst>
            </p:cNvPr>
            <p:cNvSpPr txBox="1">
              <a:spLocks/>
            </p:cNvSpPr>
            <p:nvPr/>
          </p:nvSpPr>
          <p:spPr>
            <a:xfrm>
              <a:off x="4182628" y="3214528"/>
              <a:ext cx="1168363" cy="56017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1600" dirty="0"/>
                <a:t>Clone repository </a:t>
              </a:r>
            </a:p>
          </p:txBody>
        </p:sp>
      </p:grp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A6C1988-EE3B-0F06-A214-B411A8BBE2DD}"/>
              </a:ext>
            </a:extLst>
          </p:cNvPr>
          <p:cNvSpPr txBox="1">
            <a:spLocks/>
          </p:cNvSpPr>
          <p:nvPr/>
        </p:nvSpPr>
        <p:spPr>
          <a:xfrm>
            <a:off x="765999" y="1701508"/>
            <a:ext cx="2334031" cy="3589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/>
              <a:t>Class week 1: </a:t>
            </a:r>
            <a:r>
              <a:rPr lang="en-US" sz="1600" dirty="0" err="1"/>
              <a:t>ChatGPT</a:t>
            </a:r>
            <a:endParaRPr lang="en-US" sz="160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58AAAC0-0EE4-B84D-CC6E-01C3A36D681F}"/>
              </a:ext>
            </a:extLst>
          </p:cNvPr>
          <p:cNvGrpSpPr/>
          <p:nvPr/>
        </p:nvGrpSpPr>
        <p:grpSpPr>
          <a:xfrm>
            <a:off x="3775842" y="2248508"/>
            <a:ext cx="2066844" cy="2360984"/>
            <a:chOff x="3776908" y="2297839"/>
            <a:chExt cx="2066844" cy="2360984"/>
          </a:xfrm>
        </p:grpSpPr>
        <p:pic>
          <p:nvPicPr>
            <p:cNvPr id="11" name="Picture 2" descr="GitHub Logos and Usage · GitHub">
              <a:extLst>
                <a:ext uri="{FF2B5EF4-FFF2-40B4-BE49-F238E27FC236}">
                  <a16:creationId xmlns:a16="http://schemas.microsoft.com/office/drawing/2014/main" id="{9D7A1191-20E4-3C82-1889-631696AA79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19616" y="2297839"/>
              <a:ext cx="517464" cy="5174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Graphic 11" descr="Laptop with solid fill">
              <a:extLst>
                <a:ext uri="{FF2B5EF4-FFF2-40B4-BE49-F238E27FC236}">
                  <a16:creationId xmlns:a16="http://schemas.microsoft.com/office/drawing/2014/main" id="{EF24E416-BD3C-FFC3-733A-163B582BBC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776908" y="4098651"/>
              <a:ext cx="560172" cy="560172"/>
            </a:xfrm>
            <a:prstGeom prst="rect">
              <a:avLst/>
            </a:prstGeom>
          </p:spPr>
        </p:pic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C3F76BF2-8DB6-257B-433F-2D771ABA3EA5}"/>
                </a:ext>
              </a:extLst>
            </p:cNvPr>
            <p:cNvCxnSpPr/>
            <p:nvPr/>
          </p:nvCxnSpPr>
          <p:spPr>
            <a:xfrm>
              <a:off x="4078014" y="2867084"/>
              <a:ext cx="0" cy="1179786"/>
            </a:xfrm>
            <a:prstGeom prst="straightConnector1">
              <a:avLst/>
            </a:prstGeom>
            <a:ln w="6350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Content Placeholder 2">
              <a:extLst>
                <a:ext uri="{FF2B5EF4-FFF2-40B4-BE49-F238E27FC236}">
                  <a16:creationId xmlns:a16="http://schemas.microsoft.com/office/drawing/2014/main" id="{98789C88-3503-4125-4000-61542843AB60}"/>
                </a:ext>
              </a:extLst>
            </p:cNvPr>
            <p:cNvSpPr txBox="1">
              <a:spLocks/>
            </p:cNvSpPr>
            <p:nvPr/>
          </p:nvSpPr>
          <p:spPr>
            <a:xfrm>
              <a:off x="4182628" y="3214528"/>
              <a:ext cx="1661124" cy="35898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1600" dirty="0"/>
                <a:t>pull</a:t>
              </a:r>
            </a:p>
          </p:txBody>
        </p:sp>
      </p:grp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1C67E3FE-3E28-6687-F4D1-03C32732F915}"/>
              </a:ext>
            </a:extLst>
          </p:cNvPr>
          <p:cNvSpPr txBox="1">
            <a:spLocks/>
          </p:cNvSpPr>
          <p:nvPr/>
        </p:nvSpPr>
        <p:spPr>
          <a:xfrm>
            <a:off x="3294590" y="1701508"/>
            <a:ext cx="2082848" cy="46580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/>
              <a:t>Class week 2:  RStudio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E15628F-B72D-203C-374E-4FD2592A2551}"/>
              </a:ext>
            </a:extLst>
          </p:cNvPr>
          <p:cNvSpPr txBox="1"/>
          <p:nvPr/>
        </p:nvSpPr>
        <p:spPr>
          <a:xfrm>
            <a:off x="880908" y="4977456"/>
            <a:ext cx="25014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Modules/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└── 01_chatGPT/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C01072D-DECE-B7EA-DD05-B0958E7FF7CF}"/>
              </a:ext>
            </a:extLst>
          </p:cNvPr>
          <p:cNvSpPr txBox="1"/>
          <p:nvPr/>
        </p:nvSpPr>
        <p:spPr>
          <a:xfrm>
            <a:off x="2622827" y="4963479"/>
            <a:ext cx="37292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Modules/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├── 01_chatGPT/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└── 02_RStudio/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└── 02_240129_R_Basics.md/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41A1C10-11A4-0272-B14A-7B4A7B488DED}"/>
              </a:ext>
            </a:extLst>
          </p:cNvPr>
          <p:cNvGrpSpPr/>
          <p:nvPr/>
        </p:nvGrpSpPr>
        <p:grpSpPr>
          <a:xfrm>
            <a:off x="6814564" y="2249271"/>
            <a:ext cx="2066844" cy="2360984"/>
            <a:chOff x="3776908" y="2297839"/>
            <a:chExt cx="2066844" cy="2360984"/>
          </a:xfrm>
        </p:grpSpPr>
        <p:pic>
          <p:nvPicPr>
            <p:cNvPr id="19" name="Picture 2" descr="GitHub Logos and Usage · GitHub">
              <a:extLst>
                <a:ext uri="{FF2B5EF4-FFF2-40B4-BE49-F238E27FC236}">
                  <a16:creationId xmlns:a16="http://schemas.microsoft.com/office/drawing/2014/main" id="{6BF0EA64-A3CB-0F43-2308-AC3AA9FA3E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19616" y="2297839"/>
              <a:ext cx="517464" cy="5174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Graphic 19" descr="Laptop with solid fill">
              <a:extLst>
                <a:ext uri="{FF2B5EF4-FFF2-40B4-BE49-F238E27FC236}">
                  <a16:creationId xmlns:a16="http://schemas.microsoft.com/office/drawing/2014/main" id="{BF33CB8F-A30C-6B18-F48D-C554699928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776908" y="4098651"/>
              <a:ext cx="560172" cy="560172"/>
            </a:xfrm>
            <a:prstGeom prst="rect">
              <a:avLst/>
            </a:prstGeom>
          </p:spPr>
        </p:pic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B1311A53-490A-D918-2373-E2965AA5A77C}"/>
                </a:ext>
              </a:extLst>
            </p:cNvPr>
            <p:cNvCxnSpPr/>
            <p:nvPr/>
          </p:nvCxnSpPr>
          <p:spPr>
            <a:xfrm>
              <a:off x="4078014" y="2867084"/>
              <a:ext cx="0" cy="1179786"/>
            </a:xfrm>
            <a:prstGeom prst="straightConnector1">
              <a:avLst/>
            </a:prstGeom>
            <a:ln w="6350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2" name="Content Placeholder 2">
              <a:extLst>
                <a:ext uri="{FF2B5EF4-FFF2-40B4-BE49-F238E27FC236}">
                  <a16:creationId xmlns:a16="http://schemas.microsoft.com/office/drawing/2014/main" id="{7DD6D6E9-4BA0-DB0B-3214-BD63259944BB}"/>
                </a:ext>
              </a:extLst>
            </p:cNvPr>
            <p:cNvSpPr txBox="1">
              <a:spLocks/>
            </p:cNvSpPr>
            <p:nvPr/>
          </p:nvSpPr>
          <p:spPr>
            <a:xfrm>
              <a:off x="4182628" y="3214528"/>
              <a:ext cx="1661124" cy="35898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1600" dirty="0"/>
                <a:t>pull</a:t>
              </a:r>
            </a:p>
          </p:txBody>
        </p:sp>
      </p:grp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C6675C78-B64C-8664-E47D-46D1E1C49620}"/>
              </a:ext>
            </a:extLst>
          </p:cNvPr>
          <p:cNvSpPr txBox="1">
            <a:spLocks/>
          </p:cNvSpPr>
          <p:nvPr/>
        </p:nvSpPr>
        <p:spPr>
          <a:xfrm>
            <a:off x="5999194" y="1701508"/>
            <a:ext cx="2751084" cy="46580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/>
              <a:t>Class week 3:  Files and folders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A060E21-00B1-122B-D2DB-A2C0ACCBD6EC}"/>
              </a:ext>
            </a:extLst>
          </p:cNvPr>
          <p:cNvSpPr txBox="1"/>
          <p:nvPr/>
        </p:nvSpPr>
        <p:spPr>
          <a:xfrm>
            <a:off x="5864737" y="4964242"/>
            <a:ext cx="315676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Modules/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├── 01_chatGPT/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├── 02_RStudio/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│   └── 02_240129_R_Basics.md/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└── 03_Files_and_Folders/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D06B843-A75A-0990-F443-69FD96B95A52}"/>
              </a:ext>
            </a:extLst>
          </p:cNvPr>
          <p:cNvGrpSpPr/>
          <p:nvPr/>
        </p:nvGrpSpPr>
        <p:grpSpPr>
          <a:xfrm>
            <a:off x="9760208" y="2239741"/>
            <a:ext cx="2066844" cy="2360984"/>
            <a:chOff x="3776908" y="2297839"/>
            <a:chExt cx="2066844" cy="2360984"/>
          </a:xfrm>
        </p:grpSpPr>
        <p:pic>
          <p:nvPicPr>
            <p:cNvPr id="26" name="Picture 2" descr="GitHub Logos and Usage · GitHub">
              <a:extLst>
                <a:ext uri="{FF2B5EF4-FFF2-40B4-BE49-F238E27FC236}">
                  <a16:creationId xmlns:a16="http://schemas.microsoft.com/office/drawing/2014/main" id="{89961BD6-0EEE-CBE2-90BF-A2F06FB8CF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19616" y="2297839"/>
              <a:ext cx="517464" cy="5174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Graphic 26" descr="Laptop with solid fill">
              <a:extLst>
                <a:ext uri="{FF2B5EF4-FFF2-40B4-BE49-F238E27FC236}">
                  <a16:creationId xmlns:a16="http://schemas.microsoft.com/office/drawing/2014/main" id="{3FBF6950-BC35-D714-4F05-8D98AF0626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776908" y="4098651"/>
              <a:ext cx="560172" cy="560172"/>
            </a:xfrm>
            <a:prstGeom prst="rect">
              <a:avLst/>
            </a:prstGeom>
          </p:spPr>
        </p:pic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1823F3BA-8EAE-F669-185B-DC139428562E}"/>
                </a:ext>
              </a:extLst>
            </p:cNvPr>
            <p:cNvCxnSpPr/>
            <p:nvPr/>
          </p:nvCxnSpPr>
          <p:spPr>
            <a:xfrm>
              <a:off x="4078014" y="2867084"/>
              <a:ext cx="0" cy="1179786"/>
            </a:xfrm>
            <a:prstGeom prst="straightConnector1">
              <a:avLst/>
            </a:prstGeom>
            <a:ln w="6350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9" name="Content Placeholder 2">
              <a:extLst>
                <a:ext uri="{FF2B5EF4-FFF2-40B4-BE49-F238E27FC236}">
                  <a16:creationId xmlns:a16="http://schemas.microsoft.com/office/drawing/2014/main" id="{D77F45C1-0045-41CB-F73C-8EC6ED6C908E}"/>
                </a:ext>
              </a:extLst>
            </p:cNvPr>
            <p:cNvSpPr txBox="1">
              <a:spLocks/>
            </p:cNvSpPr>
            <p:nvPr/>
          </p:nvSpPr>
          <p:spPr>
            <a:xfrm>
              <a:off x="4182628" y="3214528"/>
              <a:ext cx="1661124" cy="35898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1600" dirty="0"/>
                <a:t>pull</a:t>
              </a:r>
            </a:p>
          </p:txBody>
        </p:sp>
      </p:grp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0D48732C-464B-8944-FC19-499C67B98613}"/>
              </a:ext>
            </a:extLst>
          </p:cNvPr>
          <p:cNvSpPr txBox="1">
            <a:spLocks/>
          </p:cNvSpPr>
          <p:nvPr/>
        </p:nvSpPr>
        <p:spPr>
          <a:xfrm>
            <a:off x="8944838" y="1701508"/>
            <a:ext cx="2751084" cy="4658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/>
              <a:t>Class week 4:  </a:t>
            </a:r>
            <a:r>
              <a:rPr lang="en-US" sz="1600" dirty="0" err="1"/>
              <a:t>Tidyverse</a:t>
            </a:r>
            <a:endParaRPr lang="en-US" sz="16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3127E3C-5961-981F-6360-0BB5F9589754}"/>
              </a:ext>
            </a:extLst>
          </p:cNvPr>
          <p:cNvSpPr txBox="1"/>
          <p:nvPr/>
        </p:nvSpPr>
        <p:spPr>
          <a:xfrm>
            <a:off x="9069648" y="4968689"/>
            <a:ext cx="30199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Modules/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├── 01_chatGPT/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├── 02_RStudio/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│   └── 02_240129_R_Basics.md/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├── 03_Files_and_Folders/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└── 04_Tidyverse/</a:t>
            </a:r>
          </a:p>
        </p:txBody>
      </p:sp>
    </p:spTree>
    <p:extLst>
      <p:ext uri="{BB962C8B-B14F-4D97-AF65-F5344CB8AC3E}">
        <p14:creationId xmlns:p14="http://schemas.microsoft.com/office/powerpoint/2010/main" val="23844292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A9B39-05BB-FBB1-DADE-60F1979AA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0908" y="92692"/>
            <a:ext cx="10515600" cy="1325563"/>
          </a:xfrm>
          <a:ln>
            <a:noFill/>
          </a:ln>
        </p:spPr>
        <p:txBody>
          <a:bodyPr>
            <a:normAutofit/>
          </a:bodyPr>
          <a:lstStyle/>
          <a:p>
            <a:pPr algn="ctr"/>
            <a:r>
              <a:rPr lang="en-US" dirty="0"/>
              <a:t>It’s OK to </a:t>
            </a:r>
            <a:r>
              <a:rPr lang="en-US" dirty="0">
                <a:solidFill>
                  <a:srgbClr val="7030A0"/>
                </a:solidFill>
              </a:rPr>
              <a:t>add your own files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/>
              <a:t>alongside the tracked ones.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3C10DFA-A0AF-A7DB-69E2-2D469157B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54751-BA75-EE4A-8AA4-DB5A7B37A136}" type="slidenum">
              <a:rPr lang="en-US" smtClean="0"/>
              <a:t>7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FA718F2-D1C0-D90F-2AE1-6A173BF9765E}"/>
              </a:ext>
            </a:extLst>
          </p:cNvPr>
          <p:cNvGrpSpPr/>
          <p:nvPr/>
        </p:nvGrpSpPr>
        <p:grpSpPr>
          <a:xfrm>
            <a:off x="838200" y="2248508"/>
            <a:ext cx="1726318" cy="2360984"/>
            <a:chOff x="3776908" y="2297839"/>
            <a:chExt cx="1726318" cy="2360984"/>
          </a:xfrm>
        </p:grpSpPr>
        <p:pic>
          <p:nvPicPr>
            <p:cNvPr id="4" name="Picture 2" descr="GitHub Logos and Usage · GitHub">
              <a:extLst>
                <a:ext uri="{FF2B5EF4-FFF2-40B4-BE49-F238E27FC236}">
                  <a16:creationId xmlns:a16="http://schemas.microsoft.com/office/drawing/2014/main" id="{B5B356DE-FADF-DDD7-89B9-0BEC5288775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19616" y="2297839"/>
              <a:ext cx="517464" cy="5174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Graphic 4" descr="Laptop with solid fill">
              <a:extLst>
                <a:ext uri="{FF2B5EF4-FFF2-40B4-BE49-F238E27FC236}">
                  <a16:creationId xmlns:a16="http://schemas.microsoft.com/office/drawing/2014/main" id="{D5685F4D-39C5-83C1-9213-4C8800F99D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776908" y="4098651"/>
              <a:ext cx="560172" cy="560172"/>
            </a:xfrm>
            <a:prstGeom prst="rect">
              <a:avLst/>
            </a:prstGeom>
          </p:spPr>
        </p:pic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6DE8888C-EA1F-B9D6-D09D-368DDFFE4420}"/>
                </a:ext>
              </a:extLst>
            </p:cNvPr>
            <p:cNvCxnSpPr/>
            <p:nvPr/>
          </p:nvCxnSpPr>
          <p:spPr>
            <a:xfrm>
              <a:off x="4078014" y="2867084"/>
              <a:ext cx="0" cy="1179786"/>
            </a:xfrm>
            <a:prstGeom prst="straightConnector1">
              <a:avLst/>
            </a:prstGeom>
            <a:ln w="6350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7" name="Content Placeholder 2">
              <a:extLst>
                <a:ext uri="{FF2B5EF4-FFF2-40B4-BE49-F238E27FC236}">
                  <a16:creationId xmlns:a16="http://schemas.microsoft.com/office/drawing/2014/main" id="{91E51BAF-D337-BF62-F0B8-E23F12712F4A}"/>
                </a:ext>
              </a:extLst>
            </p:cNvPr>
            <p:cNvSpPr txBox="1">
              <a:spLocks/>
            </p:cNvSpPr>
            <p:nvPr/>
          </p:nvSpPr>
          <p:spPr>
            <a:xfrm>
              <a:off x="4182628" y="3214528"/>
              <a:ext cx="1320598" cy="56017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1600" dirty="0"/>
                <a:t>Clone repository </a:t>
              </a:r>
            </a:p>
          </p:txBody>
        </p:sp>
      </p:grp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A6C1988-EE3B-0F06-A214-B411A8BBE2DD}"/>
              </a:ext>
            </a:extLst>
          </p:cNvPr>
          <p:cNvSpPr txBox="1">
            <a:spLocks/>
          </p:cNvSpPr>
          <p:nvPr/>
        </p:nvSpPr>
        <p:spPr>
          <a:xfrm>
            <a:off x="571013" y="1701508"/>
            <a:ext cx="2334031" cy="3589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/>
              <a:t>Class week 1: </a:t>
            </a:r>
            <a:r>
              <a:rPr lang="en-US" sz="1600" dirty="0" err="1"/>
              <a:t>ChatGPT</a:t>
            </a:r>
            <a:endParaRPr lang="en-US" sz="160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58AAAC0-0EE4-B84D-CC6E-01C3A36D681F}"/>
              </a:ext>
            </a:extLst>
          </p:cNvPr>
          <p:cNvGrpSpPr/>
          <p:nvPr/>
        </p:nvGrpSpPr>
        <p:grpSpPr>
          <a:xfrm>
            <a:off x="3775842" y="2248508"/>
            <a:ext cx="2066844" cy="2360984"/>
            <a:chOff x="3776908" y="2297839"/>
            <a:chExt cx="2066844" cy="2360984"/>
          </a:xfrm>
        </p:grpSpPr>
        <p:pic>
          <p:nvPicPr>
            <p:cNvPr id="11" name="Picture 2" descr="GitHub Logos and Usage · GitHub">
              <a:extLst>
                <a:ext uri="{FF2B5EF4-FFF2-40B4-BE49-F238E27FC236}">
                  <a16:creationId xmlns:a16="http://schemas.microsoft.com/office/drawing/2014/main" id="{9D7A1191-20E4-3C82-1889-631696AA79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19616" y="2297839"/>
              <a:ext cx="517464" cy="5174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Graphic 11" descr="Laptop with solid fill">
              <a:extLst>
                <a:ext uri="{FF2B5EF4-FFF2-40B4-BE49-F238E27FC236}">
                  <a16:creationId xmlns:a16="http://schemas.microsoft.com/office/drawing/2014/main" id="{EF24E416-BD3C-FFC3-733A-163B582BBC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776908" y="4098651"/>
              <a:ext cx="560172" cy="560172"/>
            </a:xfrm>
            <a:prstGeom prst="rect">
              <a:avLst/>
            </a:prstGeom>
          </p:spPr>
        </p:pic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C3F76BF2-8DB6-257B-433F-2D771ABA3EA5}"/>
                </a:ext>
              </a:extLst>
            </p:cNvPr>
            <p:cNvCxnSpPr/>
            <p:nvPr/>
          </p:nvCxnSpPr>
          <p:spPr>
            <a:xfrm>
              <a:off x="4078014" y="2867084"/>
              <a:ext cx="0" cy="1179786"/>
            </a:xfrm>
            <a:prstGeom prst="straightConnector1">
              <a:avLst/>
            </a:prstGeom>
            <a:ln w="6350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Content Placeholder 2">
              <a:extLst>
                <a:ext uri="{FF2B5EF4-FFF2-40B4-BE49-F238E27FC236}">
                  <a16:creationId xmlns:a16="http://schemas.microsoft.com/office/drawing/2014/main" id="{98789C88-3503-4125-4000-61542843AB60}"/>
                </a:ext>
              </a:extLst>
            </p:cNvPr>
            <p:cNvSpPr txBox="1">
              <a:spLocks/>
            </p:cNvSpPr>
            <p:nvPr/>
          </p:nvSpPr>
          <p:spPr>
            <a:xfrm>
              <a:off x="4182628" y="3214528"/>
              <a:ext cx="1661124" cy="35898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1600" dirty="0"/>
                <a:t>pull</a:t>
              </a:r>
            </a:p>
          </p:txBody>
        </p:sp>
      </p:grp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1C67E3FE-3E28-6687-F4D1-03C32732F915}"/>
              </a:ext>
            </a:extLst>
          </p:cNvPr>
          <p:cNvSpPr txBox="1">
            <a:spLocks/>
          </p:cNvSpPr>
          <p:nvPr/>
        </p:nvSpPr>
        <p:spPr>
          <a:xfrm>
            <a:off x="3294590" y="1701508"/>
            <a:ext cx="2082848" cy="46580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/>
              <a:t>Class week 2:  RStudio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C01072D-DECE-B7EA-DD05-B0958E7FF7CF}"/>
              </a:ext>
            </a:extLst>
          </p:cNvPr>
          <p:cNvSpPr txBox="1"/>
          <p:nvPr/>
        </p:nvSpPr>
        <p:spPr>
          <a:xfrm>
            <a:off x="2560252" y="4600725"/>
            <a:ext cx="33044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Modules/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├── 01_chatGPT/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└── 02_RStudio/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├── 02_240129_R_Basics.md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├── </a:t>
            </a:r>
            <a:r>
              <a:rPr lang="en-US" sz="1200" dirty="0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assignment1.html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└── </a:t>
            </a:r>
            <a:r>
              <a:rPr lang="en-US" sz="1200" dirty="0" err="1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knitted.html</a:t>
            </a:r>
            <a:endParaRPr lang="en-US" sz="1200" dirty="0">
              <a:solidFill>
                <a:srgbClr val="7030A0"/>
              </a:solidFill>
              <a:effectLst/>
              <a:latin typeface="Menlo" panose="020B0609030804020204" pitchFamily="49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41A1C10-11A4-0272-B14A-7B4A7B488DED}"/>
              </a:ext>
            </a:extLst>
          </p:cNvPr>
          <p:cNvGrpSpPr/>
          <p:nvPr/>
        </p:nvGrpSpPr>
        <p:grpSpPr>
          <a:xfrm>
            <a:off x="6814564" y="2249271"/>
            <a:ext cx="2066844" cy="2360984"/>
            <a:chOff x="3776908" y="2297839"/>
            <a:chExt cx="2066844" cy="2360984"/>
          </a:xfrm>
        </p:grpSpPr>
        <p:pic>
          <p:nvPicPr>
            <p:cNvPr id="19" name="Picture 2" descr="GitHub Logos and Usage · GitHub">
              <a:extLst>
                <a:ext uri="{FF2B5EF4-FFF2-40B4-BE49-F238E27FC236}">
                  <a16:creationId xmlns:a16="http://schemas.microsoft.com/office/drawing/2014/main" id="{6BF0EA64-A3CB-0F43-2308-AC3AA9FA3E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19616" y="2297839"/>
              <a:ext cx="517464" cy="5174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Graphic 19" descr="Laptop with solid fill">
              <a:extLst>
                <a:ext uri="{FF2B5EF4-FFF2-40B4-BE49-F238E27FC236}">
                  <a16:creationId xmlns:a16="http://schemas.microsoft.com/office/drawing/2014/main" id="{BF33CB8F-A30C-6B18-F48D-C554699928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776908" y="4098651"/>
              <a:ext cx="560172" cy="560172"/>
            </a:xfrm>
            <a:prstGeom prst="rect">
              <a:avLst/>
            </a:prstGeom>
          </p:spPr>
        </p:pic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B1311A53-490A-D918-2373-E2965AA5A77C}"/>
                </a:ext>
              </a:extLst>
            </p:cNvPr>
            <p:cNvCxnSpPr/>
            <p:nvPr/>
          </p:nvCxnSpPr>
          <p:spPr>
            <a:xfrm>
              <a:off x="4078014" y="2867084"/>
              <a:ext cx="0" cy="1179786"/>
            </a:xfrm>
            <a:prstGeom prst="straightConnector1">
              <a:avLst/>
            </a:prstGeom>
            <a:ln w="6350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2" name="Content Placeholder 2">
              <a:extLst>
                <a:ext uri="{FF2B5EF4-FFF2-40B4-BE49-F238E27FC236}">
                  <a16:creationId xmlns:a16="http://schemas.microsoft.com/office/drawing/2014/main" id="{7DD6D6E9-4BA0-DB0B-3214-BD63259944BB}"/>
                </a:ext>
              </a:extLst>
            </p:cNvPr>
            <p:cNvSpPr txBox="1">
              <a:spLocks/>
            </p:cNvSpPr>
            <p:nvPr/>
          </p:nvSpPr>
          <p:spPr>
            <a:xfrm>
              <a:off x="4182628" y="3214528"/>
              <a:ext cx="1661124" cy="35898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1600" dirty="0"/>
                <a:t>pull</a:t>
              </a:r>
            </a:p>
          </p:txBody>
        </p:sp>
      </p:grp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C6675C78-B64C-8664-E47D-46D1E1C49620}"/>
              </a:ext>
            </a:extLst>
          </p:cNvPr>
          <p:cNvSpPr txBox="1">
            <a:spLocks/>
          </p:cNvSpPr>
          <p:nvPr/>
        </p:nvSpPr>
        <p:spPr>
          <a:xfrm>
            <a:off x="5999194" y="1701508"/>
            <a:ext cx="2751084" cy="46580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/>
              <a:t>Class week 3:  Files and folders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A060E21-00B1-122B-D2DB-A2C0ACCBD6EC}"/>
              </a:ext>
            </a:extLst>
          </p:cNvPr>
          <p:cNvSpPr txBox="1"/>
          <p:nvPr/>
        </p:nvSpPr>
        <p:spPr>
          <a:xfrm>
            <a:off x="5864738" y="4600725"/>
            <a:ext cx="301999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Modules/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├── 01_chatGPT/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├── 02_RStudio/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│   ├── 02_240129_R_Basics.md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│   ├── </a:t>
            </a:r>
            <a:r>
              <a:rPr lang="en-US" sz="1200" dirty="0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assignment1.html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│   └── </a:t>
            </a:r>
            <a:r>
              <a:rPr lang="en-US" sz="1200" dirty="0" err="1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knitted.html</a:t>
            </a:r>
            <a:endParaRPr lang="en-US" sz="1200" dirty="0">
              <a:solidFill>
                <a:srgbClr val="7030A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└── 03_Files_and_Folders/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└── </a:t>
            </a:r>
            <a:r>
              <a:rPr lang="en-US" sz="1200" dirty="0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assignment2.html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D06B843-A75A-0990-F443-69FD96B95A52}"/>
              </a:ext>
            </a:extLst>
          </p:cNvPr>
          <p:cNvGrpSpPr/>
          <p:nvPr/>
        </p:nvGrpSpPr>
        <p:grpSpPr>
          <a:xfrm>
            <a:off x="9760208" y="2239741"/>
            <a:ext cx="2066844" cy="2360984"/>
            <a:chOff x="3776908" y="2297839"/>
            <a:chExt cx="2066844" cy="2360984"/>
          </a:xfrm>
        </p:grpSpPr>
        <p:pic>
          <p:nvPicPr>
            <p:cNvPr id="26" name="Picture 2" descr="GitHub Logos and Usage · GitHub">
              <a:extLst>
                <a:ext uri="{FF2B5EF4-FFF2-40B4-BE49-F238E27FC236}">
                  <a16:creationId xmlns:a16="http://schemas.microsoft.com/office/drawing/2014/main" id="{89961BD6-0EEE-CBE2-90BF-A2F06FB8CF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19616" y="2297839"/>
              <a:ext cx="517464" cy="5174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Graphic 26" descr="Laptop with solid fill">
              <a:extLst>
                <a:ext uri="{FF2B5EF4-FFF2-40B4-BE49-F238E27FC236}">
                  <a16:creationId xmlns:a16="http://schemas.microsoft.com/office/drawing/2014/main" id="{3FBF6950-BC35-D714-4F05-8D98AF0626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776908" y="4098651"/>
              <a:ext cx="560172" cy="560172"/>
            </a:xfrm>
            <a:prstGeom prst="rect">
              <a:avLst/>
            </a:prstGeom>
          </p:spPr>
        </p:pic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1823F3BA-8EAE-F669-185B-DC139428562E}"/>
                </a:ext>
              </a:extLst>
            </p:cNvPr>
            <p:cNvCxnSpPr/>
            <p:nvPr/>
          </p:nvCxnSpPr>
          <p:spPr>
            <a:xfrm>
              <a:off x="4078014" y="2867084"/>
              <a:ext cx="0" cy="1179786"/>
            </a:xfrm>
            <a:prstGeom prst="straightConnector1">
              <a:avLst/>
            </a:prstGeom>
            <a:ln w="6350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9" name="Content Placeholder 2">
              <a:extLst>
                <a:ext uri="{FF2B5EF4-FFF2-40B4-BE49-F238E27FC236}">
                  <a16:creationId xmlns:a16="http://schemas.microsoft.com/office/drawing/2014/main" id="{D77F45C1-0045-41CB-F73C-8EC6ED6C908E}"/>
                </a:ext>
              </a:extLst>
            </p:cNvPr>
            <p:cNvSpPr txBox="1">
              <a:spLocks/>
            </p:cNvSpPr>
            <p:nvPr/>
          </p:nvSpPr>
          <p:spPr>
            <a:xfrm>
              <a:off x="4182628" y="3214528"/>
              <a:ext cx="1661124" cy="35898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1600" dirty="0"/>
                <a:t>pull</a:t>
              </a:r>
            </a:p>
          </p:txBody>
        </p:sp>
      </p:grp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0D48732C-464B-8944-FC19-499C67B98613}"/>
              </a:ext>
            </a:extLst>
          </p:cNvPr>
          <p:cNvSpPr txBox="1">
            <a:spLocks/>
          </p:cNvSpPr>
          <p:nvPr/>
        </p:nvSpPr>
        <p:spPr>
          <a:xfrm>
            <a:off x="8944838" y="1701508"/>
            <a:ext cx="2751084" cy="4658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/>
              <a:t>Class week 4:  </a:t>
            </a:r>
            <a:r>
              <a:rPr lang="en-US" sz="1600" dirty="0" err="1"/>
              <a:t>Tidyverse</a:t>
            </a:r>
            <a:endParaRPr lang="en-US" sz="16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3127E3C-5961-981F-6360-0BB5F9589754}"/>
              </a:ext>
            </a:extLst>
          </p:cNvPr>
          <p:cNvSpPr txBox="1"/>
          <p:nvPr/>
        </p:nvSpPr>
        <p:spPr>
          <a:xfrm>
            <a:off x="9169224" y="4600725"/>
            <a:ext cx="301999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Modules/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├── 01_chatGPT/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├── 02_RStudio/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│   ├── 02_240129_R_Basics.md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│   ├── </a:t>
            </a:r>
            <a:r>
              <a:rPr lang="en-US" sz="1200" dirty="0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assignment1.html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│   └── </a:t>
            </a:r>
            <a:r>
              <a:rPr lang="en-US" sz="1200" dirty="0" err="1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knitted.html</a:t>
            </a:r>
            <a:endParaRPr lang="en-US" sz="1200" dirty="0">
              <a:solidFill>
                <a:srgbClr val="7030A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├── 03_Files_and_Folders/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│   └── </a:t>
            </a:r>
            <a:r>
              <a:rPr lang="en-US" sz="1200" dirty="0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assignment2.html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└── 04_Tidyverse/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└── </a:t>
            </a:r>
            <a:r>
              <a:rPr lang="en-US" sz="1200" dirty="0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assignment3.html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B098637-9893-2EBD-2967-06161EAE429F}"/>
              </a:ext>
            </a:extLst>
          </p:cNvPr>
          <p:cNvSpPr txBox="1"/>
          <p:nvPr/>
        </p:nvSpPr>
        <p:spPr>
          <a:xfrm>
            <a:off x="728581" y="4611158"/>
            <a:ext cx="25014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Modules/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└── 01_chatGPT/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6C7818E-33DA-2C83-E395-6E12CBE347E5}"/>
              </a:ext>
            </a:extLst>
          </p:cNvPr>
          <p:cNvGrpSpPr/>
          <p:nvPr/>
        </p:nvGrpSpPr>
        <p:grpSpPr>
          <a:xfrm>
            <a:off x="1027857" y="6149452"/>
            <a:ext cx="2869229" cy="369332"/>
            <a:chOff x="1484703" y="6369873"/>
            <a:chExt cx="2869229" cy="369332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5FD91B3A-F5EC-9B07-6EC9-7A8F1ECC8FC9}"/>
                </a:ext>
              </a:extLst>
            </p:cNvPr>
            <p:cNvSpPr/>
            <p:nvPr/>
          </p:nvSpPr>
          <p:spPr>
            <a:xfrm>
              <a:off x="1484703" y="6517945"/>
              <a:ext cx="115976" cy="115976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6A900A8-5194-7DA5-804A-9D1380CDE444}"/>
                </a:ext>
              </a:extLst>
            </p:cNvPr>
            <p:cNvSpPr txBox="1"/>
            <p:nvPr/>
          </p:nvSpPr>
          <p:spPr>
            <a:xfrm>
              <a:off x="1600679" y="6369873"/>
              <a:ext cx="27532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7030A0"/>
                  </a:solidFill>
                </a:rPr>
                <a:t>- untracked, added by you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022962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A9B39-05BB-FBB1-DADE-60F1979AA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0908" y="92692"/>
            <a:ext cx="10515600" cy="1325563"/>
          </a:xfrm>
          <a:ln>
            <a:noFill/>
          </a:ln>
        </p:spPr>
        <p:txBody>
          <a:bodyPr>
            <a:normAutofit/>
          </a:bodyPr>
          <a:lstStyle/>
          <a:p>
            <a:pPr algn="ctr"/>
            <a:r>
              <a:rPr lang="en-US" dirty="0"/>
              <a:t>But </a:t>
            </a:r>
            <a:r>
              <a:rPr lang="en-US" dirty="0">
                <a:solidFill>
                  <a:srgbClr val="D8A100"/>
                </a:solidFill>
              </a:rPr>
              <a:t>modifying a tracked file</a:t>
            </a:r>
            <a:r>
              <a:rPr lang="en-US" dirty="0"/>
              <a:t> causes a divergence from the repo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3C10DFA-A0AF-A7DB-69E2-2D469157B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54751-BA75-EE4A-8AA4-DB5A7B37A136}" type="slidenum">
              <a:rPr lang="en-US" smtClean="0"/>
              <a:t>8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FA718F2-D1C0-D90F-2AE1-6A173BF9765E}"/>
              </a:ext>
            </a:extLst>
          </p:cNvPr>
          <p:cNvGrpSpPr/>
          <p:nvPr/>
        </p:nvGrpSpPr>
        <p:grpSpPr>
          <a:xfrm>
            <a:off x="838200" y="2248508"/>
            <a:ext cx="1726318" cy="2360984"/>
            <a:chOff x="3776908" y="2297839"/>
            <a:chExt cx="1726318" cy="2360984"/>
          </a:xfrm>
        </p:grpSpPr>
        <p:pic>
          <p:nvPicPr>
            <p:cNvPr id="4" name="Picture 2" descr="GitHub Logos and Usage · GitHub">
              <a:extLst>
                <a:ext uri="{FF2B5EF4-FFF2-40B4-BE49-F238E27FC236}">
                  <a16:creationId xmlns:a16="http://schemas.microsoft.com/office/drawing/2014/main" id="{B5B356DE-FADF-DDD7-89B9-0BEC5288775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19616" y="2297839"/>
              <a:ext cx="517464" cy="5174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Graphic 4" descr="Laptop with solid fill">
              <a:extLst>
                <a:ext uri="{FF2B5EF4-FFF2-40B4-BE49-F238E27FC236}">
                  <a16:creationId xmlns:a16="http://schemas.microsoft.com/office/drawing/2014/main" id="{D5685F4D-39C5-83C1-9213-4C8800F99D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776908" y="4098651"/>
              <a:ext cx="560172" cy="560172"/>
            </a:xfrm>
            <a:prstGeom prst="rect">
              <a:avLst/>
            </a:prstGeom>
          </p:spPr>
        </p:pic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6DE8888C-EA1F-B9D6-D09D-368DDFFE4420}"/>
                </a:ext>
              </a:extLst>
            </p:cNvPr>
            <p:cNvCxnSpPr/>
            <p:nvPr/>
          </p:nvCxnSpPr>
          <p:spPr>
            <a:xfrm>
              <a:off x="4078014" y="2867084"/>
              <a:ext cx="0" cy="1179786"/>
            </a:xfrm>
            <a:prstGeom prst="straightConnector1">
              <a:avLst/>
            </a:prstGeom>
            <a:ln w="6350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7" name="Content Placeholder 2">
              <a:extLst>
                <a:ext uri="{FF2B5EF4-FFF2-40B4-BE49-F238E27FC236}">
                  <a16:creationId xmlns:a16="http://schemas.microsoft.com/office/drawing/2014/main" id="{91E51BAF-D337-BF62-F0B8-E23F12712F4A}"/>
                </a:ext>
              </a:extLst>
            </p:cNvPr>
            <p:cNvSpPr txBox="1">
              <a:spLocks/>
            </p:cNvSpPr>
            <p:nvPr/>
          </p:nvSpPr>
          <p:spPr>
            <a:xfrm>
              <a:off x="4182628" y="3214528"/>
              <a:ext cx="1320598" cy="56017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1600" dirty="0"/>
                <a:t>Clone repository </a:t>
              </a:r>
            </a:p>
          </p:txBody>
        </p:sp>
      </p:grp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A6C1988-EE3B-0F06-A214-B411A8BBE2DD}"/>
              </a:ext>
            </a:extLst>
          </p:cNvPr>
          <p:cNvSpPr txBox="1">
            <a:spLocks/>
          </p:cNvSpPr>
          <p:nvPr/>
        </p:nvSpPr>
        <p:spPr>
          <a:xfrm>
            <a:off x="571013" y="1701508"/>
            <a:ext cx="2334031" cy="3589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/>
              <a:t>Class week 1: </a:t>
            </a:r>
            <a:r>
              <a:rPr lang="en-US" sz="1600" dirty="0" err="1"/>
              <a:t>ChatGPT</a:t>
            </a:r>
            <a:endParaRPr lang="en-US" sz="160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58AAAC0-0EE4-B84D-CC6E-01C3A36D681F}"/>
              </a:ext>
            </a:extLst>
          </p:cNvPr>
          <p:cNvGrpSpPr/>
          <p:nvPr/>
        </p:nvGrpSpPr>
        <p:grpSpPr>
          <a:xfrm>
            <a:off x="3775842" y="2248508"/>
            <a:ext cx="2066844" cy="2360984"/>
            <a:chOff x="3776908" y="2297839"/>
            <a:chExt cx="2066844" cy="2360984"/>
          </a:xfrm>
        </p:grpSpPr>
        <p:pic>
          <p:nvPicPr>
            <p:cNvPr id="11" name="Picture 2" descr="GitHub Logos and Usage · GitHub">
              <a:extLst>
                <a:ext uri="{FF2B5EF4-FFF2-40B4-BE49-F238E27FC236}">
                  <a16:creationId xmlns:a16="http://schemas.microsoft.com/office/drawing/2014/main" id="{9D7A1191-20E4-3C82-1889-631696AA79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19616" y="2297839"/>
              <a:ext cx="517464" cy="5174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Graphic 11" descr="Laptop with solid fill">
              <a:extLst>
                <a:ext uri="{FF2B5EF4-FFF2-40B4-BE49-F238E27FC236}">
                  <a16:creationId xmlns:a16="http://schemas.microsoft.com/office/drawing/2014/main" id="{EF24E416-BD3C-FFC3-733A-163B582BBC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776908" y="4098651"/>
              <a:ext cx="560172" cy="560172"/>
            </a:xfrm>
            <a:prstGeom prst="rect">
              <a:avLst/>
            </a:prstGeom>
          </p:spPr>
        </p:pic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C3F76BF2-8DB6-257B-433F-2D771ABA3EA5}"/>
                </a:ext>
              </a:extLst>
            </p:cNvPr>
            <p:cNvCxnSpPr/>
            <p:nvPr/>
          </p:nvCxnSpPr>
          <p:spPr>
            <a:xfrm>
              <a:off x="4078014" y="2867084"/>
              <a:ext cx="0" cy="1179786"/>
            </a:xfrm>
            <a:prstGeom prst="straightConnector1">
              <a:avLst/>
            </a:prstGeom>
            <a:ln w="6350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Content Placeholder 2">
              <a:extLst>
                <a:ext uri="{FF2B5EF4-FFF2-40B4-BE49-F238E27FC236}">
                  <a16:creationId xmlns:a16="http://schemas.microsoft.com/office/drawing/2014/main" id="{98789C88-3503-4125-4000-61542843AB60}"/>
                </a:ext>
              </a:extLst>
            </p:cNvPr>
            <p:cNvSpPr txBox="1">
              <a:spLocks/>
            </p:cNvSpPr>
            <p:nvPr/>
          </p:nvSpPr>
          <p:spPr>
            <a:xfrm>
              <a:off x="4182628" y="3214528"/>
              <a:ext cx="1661124" cy="35898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1600" dirty="0"/>
                <a:t>pull</a:t>
              </a:r>
            </a:p>
          </p:txBody>
        </p:sp>
      </p:grp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1C67E3FE-3E28-6687-F4D1-03C32732F915}"/>
              </a:ext>
            </a:extLst>
          </p:cNvPr>
          <p:cNvSpPr txBox="1">
            <a:spLocks/>
          </p:cNvSpPr>
          <p:nvPr/>
        </p:nvSpPr>
        <p:spPr>
          <a:xfrm>
            <a:off x="3294590" y="1701508"/>
            <a:ext cx="2082848" cy="46580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/>
              <a:t>Class week 2:  RStudio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41A1C10-11A4-0272-B14A-7B4A7B488DED}"/>
              </a:ext>
            </a:extLst>
          </p:cNvPr>
          <p:cNvGrpSpPr/>
          <p:nvPr/>
        </p:nvGrpSpPr>
        <p:grpSpPr>
          <a:xfrm>
            <a:off x="6814564" y="2249271"/>
            <a:ext cx="2066844" cy="2360984"/>
            <a:chOff x="3776908" y="2297839"/>
            <a:chExt cx="2066844" cy="2360984"/>
          </a:xfrm>
        </p:grpSpPr>
        <p:pic>
          <p:nvPicPr>
            <p:cNvPr id="19" name="Picture 2" descr="GitHub Logos and Usage · GitHub">
              <a:extLst>
                <a:ext uri="{FF2B5EF4-FFF2-40B4-BE49-F238E27FC236}">
                  <a16:creationId xmlns:a16="http://schemas.microsoft.com/office/drawing/2014/main" id="{6BF0EA64-A3CB-0F43-2308-AC3AA9FA3E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19616" y="2297839"/>
              <a:ext cx="517464" cy="5174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Graphic 19" descr="Laptop with solid fill">
              <a:extLst>
                <a:ext uri="{FF2B5EF4-FFF2-40B4-BE49-F238E27FC236}">
                  <a16:creationId xmlns:a16="http://schemas.microsoft.com/office/drawing/2014/main" id="{BF33CB8F-A30C-6B18-F48D-C554699928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776908" y="4098651"/>
              <a:ext cx="560172" cy="560172"/>
            </a:xfrm>
            <a:prstGeom prst="rect">
              <a:avLst/>
            </a:prstGeom>
          </p:spPr>
        </p:pic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B1311A53-490A-D918-2373-E2965AA5A77C}"/>
                </a:ext>
              </a:extLst>
            </p:cNvPr>
            <p:cNvCxnSpPr/>
            <p:nvPr/>
          </p:nvCxnSpPr>
          <p:spPr>
            <a:xfrm>
              <a:off x="4078014" y="2867084"/>
              <a:ext cx="0" cy="1179786"/>
            </a:xfrm>
            <a:prstGeom prst="straightConnector1">
              <a:avLst/>
            </a:prstGeom>
            <a:ln w="6350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2" name="Content Placeholder 2">
              <a:extLst>
                <a:ext uri="{FF2B5EF4-FFF2-40B4-BE49-F238E27FC236}">
                  <a16:creationId xmlns:a16="http://schemas.microsoft.com/office/drawing/2014/main" id="{7DD6D6E9-4BA0-DB0B-3214-BD63259944BB}"/>
                </a:ext>
              </a:extLst>
            </p:cNvPr>
            <p:cNvSpPr txBox="1">
              <a:spLocks/>
            </p:cNvSpPr>
            <p:nvPr/>
          </p:nvSpPr>
          <p:spPr>
            <a:xfrm>
              <a:off x="4182628" y="3214528"/>
              <a:ext cx="1661124" cy="35898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1600" dirty="0"/>
                <a:t>pull</a:t>
              </a:r>
            </a:p>
          </p:txBody>
        </p:sp>
      </p:grp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C6675C78-B64C-8664-E47D-46D1E1C49620}"/>
              </a:ext>
            </a:extLst>
          </p:cNvPr>
          <p:cNvSpPr txBox="1">
            <a:spLocks/>
          </p:cNvSpPr>
          <p:nvPr/>
        </p:nvSpPr>
        <p:spPr>
          <a:xfrm>
            <a:off x="5999194" y="1701508"/>
            <a:ext cx="2751084" cy="46580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/>
              <a:t>Class week 3:  Files and folders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D06B843-A75A-0990-F443-69FD96B95A52}"/>
              </a:ext>
            </a:extLst>
          </p:cNvPr>
          <p:cNvGrpSpPr/>
          <p:nvPr/>
        </p:nvGrpSpPr>
        <p:grpSpPr>
          <a:xfrm>
            <a:off x="9760208" y="2239741"/>
            <a:ext cx="2311575" cy="2360984"/>
            <a:chOff x="3776908" y="2297839"/>
            <a:chExt cx="2311575" cy="2360984"/>
          </a:xfrm>
        </p:grpSpPr>
        <p:pic>
          <p:nvPicPr>
            <p:cNvPr id="26" name="Picture 2" descr="GitHub Logos and Usage · GitHub">
              <a:extLst>
                <a:ext uri="{FF2B5EF4-FFF2-40B4-BE49-F238E27FC236}">
                  <a16:creationId xmlns:a16="http://schemas.microsoft.com/office/drawing/2014/main" id="{89961BD6-0EEE-CBE2-90BF-A2F06FB8CF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19616" y="2297839"/>
              <a:ext cx="517464" cy="5174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Graphic 26" descr="Laptop with solid fill">
              <a:extLst>
                <a:ext uri="{FF2B5EF4-FFF2-40B4-BE49-F238E27FC236}">
                  <a16:creationId xmlns:a16="http://schemas.microsoft.com/office/drawing/2014/main" id="{3FBF6950-BC35-D714-4F05-8D98AF0626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776908" y="4098651"/>
              <a:ext cx="560172" cy="560172"/>
            </a:xfrm>
            <a:prstGeom prst="rect">
              <a:avLst/>
            </a:prstGeom>
          </p:spPr>
        </p:pic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1823F3BA-8EAE-F669-185B-DC139428562E}"/>
                </a:ext>
              </a:extLst>
            </p:cNvPr>
            <p:cNvCxnSpPr/>
            <p:nvPr/>
          </p:nvCxnSpPr>
          <p:spPr>
            <a:xfrm>
              <a:off x="4078014" y="2867084"/>
              <a:ext cx="0" cy="1179786"/>
            </a:xfrm>
            <a:prstGeom prst="straightConnector1">
              <a:avLst/>
            </a:prstGeom>
            <a:ln w="6350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9" name="Content Placeholder 2">
              <a:extLst>
                <a:ext uri="{FF2B5EF4-FFF2-40B4-BE49-F238E27FC236}">
                  <a16:creationId xmlns:a16="http://schemas.microsoft.com/office/drawing/2014/main" id="{D77F45C1-0045-41CB-F73C-8EC6ED6C908E}"/>
                </a:ext>
              </a:extLst>
            </p:cNvPr>
            <p:cNvSpPr txBox="1">
              <a:spLocks/>
            </p:cNvSpPr>
            <p:nvPr/>
          </p:nvSpPr>
          <p:spPr>
            <a:xfrm>
              <a:off x="4427359" y="2863851"/>
              <a:ext cx="1661124" cy="120378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1600" dirty="0"/>
                <a:t>You can usually still pull if the repo only adds/changes other files</a:t>
              </a:r>
            </a:p>
          </p:txBody>
        </p:sp>
      </p:grp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0D48732C-464B-8944-FC19-499C67B98613}"/>
              </a:ext>
            </a:extLst>
          </p:cNvPr>
          <p:cNvSpPr txBox="1">
            <a:spLocks/>
          </p:cNvSpPr>
          <p:nvPr/>
        </p:nvSpPr>
        <p:spPr>
          <a:xfrm>
            <a:off x="8944838" y="1701508"/>
            <a:ext cx="2751084" cy="4658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/>
              <a:t>Class week 4:  </a:t>
            </a:r>
            <a:r>
              <a:rPr lang="en-US" sz="1600" dirty="0" err="1"/>
              <a:t>Tidyverse</a:t>
            </a:r>
            <a:endParaRPr lang="en-US" sz="16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588FDC2-0FA7-7E97-51E1-A729280239E2}"/>
              </a:ext>
            </a:extLst>
          </p:cNvPr>
          <p:cNvSpPr txBox="1"/>
          <p:nvPr/>
        </p:nvSpPr>
        <p:spPr>
          <a:xfrm>
            <a:off x="2560252" y="4600725"/>
            <a:ext cx="33044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Modules/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├── 01_chatGPT/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└── 02_RStudio/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├── 02_240129_R_Basics.md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├── </a:t>
            </a:r>
            <a:r>
              <a:rPr lang="en-US" sz="1200" dirty="0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assignment1.html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└── </a:t>
            </a:r>
            <a:r>
              <a:rPr lang="en-US" sz="1200" dirty="0" err="1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knitted.html</a:t>
            </a:r>
            <a:endParaRPr lang="en-US" sz="1200" dirty="0">
              <a:solidFill>
                <a:srgbClr val="7030A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5F741BA-1C04-ACD2-B684-ED4FA835B4EB}"/>
              </a:ext>
            </a:extLst>
          </p:cNvPr>
          <p:cNvSpPr txBox="1"/>
          <p:nvPr/>
        </p:nvSpPr>
        <p:spPr>
          <a:xfrm>
            <a:off x="5864738" y="4600725"/>
            <a:ext cx="301999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Modules/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├── 01_chatGPT/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├── 02_RStudio/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│   ├── </a:t>
            </a:r>
            <a:r>
              <a:rPr lang="en-US" sz="1200" dirty="0">
                <a:solidFill>
                  <a:srgbClr val="D8A100"/>
                </a:solidFill>
                <a:effectLst/>
                <a:latin typeface="Menlo" panose="020B0609030804020204" pitchFamily="49" charset="0"/>
              </a:rPr>
              <a:t>02_240129_R_Basics.md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│   ├── </a:t>
            </a:r>
            <a:r>
              <a:rPr lang="en-US" sz="1200" dirty="0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assignment1.html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│   └── </a:t>
            </a:r>
            <a:r>
              <a:rPr lang="en-US" sz="1200" dirty="0" err="1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knitted.html</a:t>
            </a:r>
            <a:endParaRPr lang="en-US" sz="1200" dirty="0">
              <a:solidFill>
                <a:srgbClr val="7030A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└── 03_Files_and_Folders/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└── </a:t>
            </a:r>
            <a:r>
              <a:rPr lang="en-US" sz="1200" dirty="0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assignment2.html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69DAB29-95DF-79AF-BDD6-946C03070E42}"/>
              </a:ext>
            </a:extLst>
          </p:cNvPr>
          <p:cNvSpPr txBox="1"/>
          <p:nvPr/>
        </p:nvSpPr>
        <p:spPr>
          <a:xfrm>
            <a:off x="9169224" y="4600725"/>
            <a:ext cx="301999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Modules/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├── 01_chatGPT/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├── 02_RStudio/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│   ├── </a:t>
            </a:r>
            <a:r>
              <a:rPr lang="en-US" sz="1200" dirty="0">
                <a:solidFill>
                  <a:srgbClr val="D8A100"/>
                </a:solidFill>
                <a:effectLst/>
                <a:latin typeface="Menlo" panose="020B0609030804020204" pitchFamily="49" charset="0"/>
              </a:rPr>
              <a:t>02_240129_R_Basics.md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│   ├── </a:t>
            </a:r>
            <a:r>
              <a:rPr lang="en-US" sz="1200" dirty="0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assignment1.html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│   └── </a:t>
            </a:r>
            <a:r>
              <a:rPr lang="en-US" sz="1200" dirty="0" err="1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knitted.html</a:t>
            </a:r>
            <a:endParaRPr lang="en-US" sz="1200" dirty="0">
              <a:solidFill>
                <a:srgbClr val="7030A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├── 03_Files_and_Folders/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│   └── </a:t>
            </a:r>
            <a:r>
              <a:rPr lang="en-US" sz="1200" dirty="0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assignment2.html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└── 04_Tidyverse/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└── </a:t>
            </a:r>
            <a:r>
              <a:rPr lang="en-US" sz="1200" dirty="0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assignment3.html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8FA42D2-AC46-631E-46D0-338B7F610CFD}"/>
              </a:ext>
            </a:extLst>
          </p:cNvPr>
          <p:cNvSpPr txBox="1"/>
          <p:nvPr/>
        </p:nvSpPr>
        <p:spPr>
          <a:xfrm>
            <a:off x="728581" y="4611158"/>
            <a:ext cx="25014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Modules/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└── 01_chatGPT/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9D67B23C-AD56-1AE9-903E-66E131682B3B}"/>
              </a:ext>
            </a:extLst>
          </p:cNvPr>
          <p:cNvGrpSpPr/>
          <p:nvPr/>
        </p:nvGrpSpPr>
        <p:grpSpPr>
          <a:xfrm>
            <a:off x="1438486" y="5973444"/>
            <a:ext cx="2933115" cy="683175"/>
            <a:chOff x="1174912" y="5896193"/>
            <a:chExt cx="2933115" cy="683175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F95570DF-E91A-8D6A-68E4-D9A9472B540E}"/>
                </a:ext>
              </a:extLst>
            </p:cNvPr>
            <p:cNvGrpSpPr/>
            <p:nvPr/>
          </p:nvGrpSpPr>
          <p:grpSpPr>
            <a:xfrm>
              <a:off x="1174912" y="5896193"/>
              <a:ext cx="2933115" cy="369332"/>
              <a:chOff x="1484703" y="6369873"/>
              <a:chExt cx="2933115" cy="369332"/>
            </a:xfrm>
          </p:grpSpPr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040E19CB-1440-8ED6-8C58-D7A1D88CC8FC}"/>
                  </a:ext>
                </a:extLst>
              </p:cNvPr>
              <p:cNvSpPr/>
              <p:nvPr/>
            </p:nvSpPr>
            <p:spPr>
              <a:xfrm>
                <a:off x="1484703" y="6517945"/>
                <a:ext cx="115976" cy="115976"/>
              </a:xfrm>
              <a:prstGeom prst="rect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1A8B448-C44A-671F-1664-D758178BF4A7}"/>
                  </a:ext>
                </a:extLst>
              </p:cNvPr>
              <p:cNvSpPr txBox="1"/>
              <p:nvPr/>
            </p:nvSpPr>
            <p:spPr>
              <a:xfrm>
                <a:off x="1600679" y="6369873"/>
                <a:ext cx="28171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7030A0"/>
                    </a:solidFill>
                  </a:rPr>
                  <a:t>- untracked , added by you</a:t>
                </a:r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D321FDB6-CE61-FB4A-ABEC-FD2F52FFA47A}"/>
                </a:ext>
              </a:extLst>
            </p:cNvPr>
            <p:cNvGrpSpPr/>
            <p:nvPr/>
          </p:nvGrpSpPr>
          <p:grpSpPr>
            <a:xfrm>
              <a:off x="1174912" y="6210036"/>
              <a:ext cx="2933115" cy="369332"/>
              <a:chOff x="1484703" y="6369873"/>
              <a:chExt cx="2933115" cy="369332"/>
            </a:xfrm>
          </p:grpSpPr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7D35750C-0C29-F99D-00F7-ACC0A9F70D88}"/>
                  </a:ext>
                </a:extLst>
              </p:cNvPr>
              <p:cNvSpPr/>
              <p:nvPr/>
            </p:nvSpPr>
            <p:spPr>
              <a:xfrm>
                <a:off x="1484703" y="6517945"/>
                <a:ext cx="115976" cy="115976"/>
              </a:xfrm>
              <a:prstGeom prst="rect">
                <a:avLst/>
              </a:prstGeom>
              <a:solidFill>
                <a:srgbClr val="D8A1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D8A100"/>
                  </a:solidFill>
                </a:endParaRP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1BCC5BA0-8FE3-DDD0-6CAA-20581E5DBC00}"/>
                  </a:ext>
                </a:extLst>
              </p:cNvPr>
              <p:cNvSpPr txBox="1"/>
              <p:nvPr/>
            </p:nvSpPr>
            <p:spPr>
              <a:xfrm>
                <a:off x="1600679" y="6369873"/>
                <a:ext cx="28171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D8A100"/>
                    </a:solidFill>
                  </a:rPr>
                  <a:t>-</a:t>
                </a:r>
                <a:r>
                  <a:rPr lang="en-US" dirty="0">
                    <a:solidFill>
                      <a:srgbClr val="7030A0"/>
                    </a:solidFill>
                  </a:rPr>
                  <a:t> </a:t>
                </a:r>
                <a:r>
                  <a:rPr lang="en-US" dirty="0">
                    <a:solidFill>
                      <a:srgbClr val="D8A100"/>
                    </a:solidFill>
                  </a:rPr>
                  <a:t>Modified, changed by you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731346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B247A-A7DC-49A1-D49B-4FE0408426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7551" y="221921"/>
            <a:ext cx="9601200" cy="1064339"/>
          </a:xfrm>
        </p:spPr>
        <p:txBody>
          <a:bodyPr/>
          <a:lstStyle/>
          <a:p>
            <a:pPr algn="ctr"/>
            <a:r>
              <a:rPr lang="en-US" dirty="0"/>
              <a:t>Using Git with RStudio (1)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EB2E658-143D-7FED-0D9F-352C06097F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54751-BA75-EE4A-8AA4-DB5A7B37A136}" type="slidenum">
              <a:rPr lang="en-US" smtClean="0"/>
              <a:t>9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16965A-3581-8836-8E33-3F736C46267C}"/>
              </a:ext>
            </a:extLst>
          </p:cNvPr>
          <p:cNvSpPr txBox="1"/>
          <p:nvPr/>
        </p:nvSpPr>
        <p:spPr>
          <a:xfrm>
            <a:off x="777764" y="1211716"/>
            <a:ext cx="5980387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Exercise: </a:t>
            </a:r>
            <a:r>
              <a:rPr lang="en-US" dirty="0"/>
              <a:t>We will use RStudio’s “git” tab to track the changes we make to the repository</a:t>
            </a:r>
          </a:p>
          <a:p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Find the right windows, tabs and files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Go to the </a:t>
            </a:r>
            <a:r>
              <a:rPr lang="en-US" i="1" dirty="0"/>
              <a:t>File tab</a:t>
            </a:r>
            <a:r>
              <a:rPr lang="en-US" dirty="0"/>
              <a:t> and navigate to </a:t>
            </a:r>
            <a:r>
              <a:rPr lang="en-US" i="1" dirty="0"/>
              <a:t>modules/02_RStudio</a:t>
            </a:r>
            <a:r>
              <a:rPr lang="en-US" dirty="0"/>
              <a:t>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Click on </a:t>
            </a:r>
            <a:r>
              <a:rPr lang="en-US" i="1" dirty="0"/>
              <a:t>02_240129_R_Basics.Rmd</a:t>
            </a:r>
            <a:r>
              <a:rPr lang="en-US" dirty="0"/>
              <a:t> to open it in the editor.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Click on the “git” tab in the upper right.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Make a change to the tracked file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Modify </a:t>
            </a:r>
            <a:r>
              <a:rPr lang="en-US" i="1" dirty="0"/>
              <a:t>02_240129_R_Basics.Rmd</a:t>
            </a:r>
            <a:r>
              <a:rPr lang="en-US" dirty="0"/>
              <a:t> and save it. I changed “let’s” to “let us”.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Notice the “modified” status appear.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“Diff”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Select the file and click “</a:t>
            </a:r>
            <a:r>
              <a:rPr lang="en-US" b="1" dirty="0"/>
              <a:t>diff</a:t>
            </a:r>
            <a:r>
              <a:rPr lang="en-US" dirty="0"/>
              <a:t>” on the left side of the window.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See the </a:t>
            </a:r>
            <a:r>
              <a:rPr lang="en-US" b="1" dirty="0"/>
              <a:t>diff</a:t>
            </a:r>
            <a:r>
              <a:rPr lang="en-US" dirty="0"/>
              <a:t>erence between your working copy and the repository.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0E7240D0-9843-3819-902C-D265793181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8151" y="1911281"/>
            <a:ext cx="7772400" cy="3221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708203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Crop</Template>
  <TotalTime>7093</TotalTime>
  <Words>1904</Words>
  <Application>Microsoft Macintosh PowerPoint</Application>
  <PresentationFormat>Widescreen</PresentationFormat>
  <Paragraphs>310</Paragraphs>
  <Slides>33</Slides>
  <Notes>0</Notes>
  <HiddenSlides>3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0" baseType="lpstr">
      <vt:lpstr>Aptos</vt:lpstr>
      <vt:lpstr>Arial</vt:lpstr>
      <vt:lpstr>Franklin Gothic Book</vt:lpstr>
      <vt:lpstr>Menlo</vt:lpstr>
      <vt:lpstr>Menlo-Regular</vt:lpstr>
      <vt:lpstr>Wingdings</vt:lpstr>
      <vt:lpstr>Crop</vt:lpstr>
      <vt:lpstr>Getting started with git and github</vt:lpstr>
      <vt:lpstr>Objectives</vt:lpstr>
      <vt:lpstr>Terminology: remote versus local repository</vt:lpstr>
      <vt:lpstr>Steps to working on a repo: step 0. Clone repo.</vt:lpstr>
      <vt:lpstr>PowerPoint Presentation</vt:lpstr>
      <vt:lpstr>Staying up-to-date with remote</vt:lpstr>
      <vt:lpstr>It’s OK to add your own files alongside the tracked ones.</vt:lpstr>
      <vt:lpstr>But modifying a tracked file causes a divergence from the repo</vt:lpstr>
      <vt:lpstr>Using Git with RStudio (1)</vt:lpstr>
      <vt:lpstr>Using Git with RStudio (2)</vt:lpstr>
      <vt:lpstr>Git/RStudio (3)</vt:lpstr>
      <vt:lpstr>Git/RStudio (4)  Reverting your changes, safely</vt:lpstr>
      <vt:lpstr>Creating/working on your own repository</vt:lpstr>
      <vt:lpstr>Create a new repo (continued)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Examine your repo’s history</vt:lpstr>
      <vt:lpstr>Exercise – clicking on the commit page</vt:lpstr>
      <vt:lpstr>Next steps: pull, edit, push</vt:lpstr>
      <vt:lpstr>In RStudio</vt:lpstr>
      <vt:lpstr>PowerPoint Presentation</vt:lpstr>
      <vt:lpstr>PowerPoint Presentation</vt:lpstr>
      <vt:lpstr>PowerPoint Presentation</vt:lpstr>
      <vt:lpstr>Error</vt:lpstr>
      <vt:lpstr>Using SSH keys</vt:lpstr>
      <vt:lpstr>SSH keys for password-less login</vt:lpstr>
      <vt:lpstr>Check for existing keys</vt:lpstr>
      <vt:lpstr>Day 2</vt:lpstr>
      <vt:lpstr>Homework and final project</vt:lpstr>
      <vt:lpstr>Using an App with Git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Getting started with git and github</dc:title>
  <dc:creator>King,David</dc:creator>
  <cp:lastModifiedBy>King,David</cp:lastModifiedBy>
  <cp:revision>18</cp:revision>
  <dcterms:created xsi:type="dcterms:W3CDTF">2024-04-20T18:26:10Z</dcterms:created>
  <dcterms:modified xsi:type="dcterms:W3CDTF">2024-04-29T15:02:20Z</dcterms:modified>
</cp:coreProperties>
</file>